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86" r:id="rId5"/>
    <p:sldId id="292" r:id="rId6"/>
    <p:sldId id="287" r:id="rId7"/>
    <p:sldId id="271" r:id="rId8"/>
    <p:sldId id="289" r:id="rId9"/>
    <p:sldId id="290" r:id="rId10"/>
    <p:sldId id="29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285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31">
          <p15:clr>
            <a:srgbClr val="A4A3A4"/>
          </p15:clr>
        </p15:guide>
        <p15:guide id="2" pos="3318">
          <p15:clr>
            <a:srgbClr val="A4A3A4"/>
          </p15:clr>
        </p15:guide>
        <p15:guide id="3" pos="4384">
          <p15:clr>
            <a:srgbClr val="A4A3A4"/>
          </p15:clr>
        </p15:guide>
        <p15:guide id="4" orient="horz" pos="527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j6w/gjtXIG5shaplXi1jQBfxPJ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>
        <p:guide orient="horz" pos="731"/>
        <p:guide pos="3318"/>
        <p:guide pos="438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5" name="Google Shape;84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586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256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0" name="Google Shape;55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103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342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1" name="Google Shape;48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7493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封面页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344501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1" name="Google Shape;21;p32" descr="模糊的照片&#10;&#10;描述已自动生成"/>
          <p:cNvPicPr preferRelativeResize="0"/>
          <p:nvPr/>
        </p:nvPicPr>
        <p:blipFill rotWithShape="1">
          <a:blip r:embed="rId3">
            <a:alphaModFix amt="38000"/>
          </a:blip>
          <a:srcRect/>
          <a:stretch/>
        </p:blipFill>
        <p:spPr>
          <a:xfrm>
            <a:off x="0" y="0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2" name="Google Shape;22;p32" descr="电脑合成图&#10;&#10;中度可信度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7915" y="2799752"/>
            <a:ext cx="1053530" cy="108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2" descr="电脑合成图&#10;&#10;中度可信度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5294" y="2895599"/>
            <a:ext cx="1391793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32"/>
          <p:cNvGrpSpPr/>
          <p:nvPr/>
        </p:nvGrpSpPr>
        <p:grpSpPr>
          <a:xfrm>
            <a:off x="7859724" y="1897678"/>
            <a:ext cx="1320579" cy="836081"/>
            <a:chOff x="7759210" y="1935927"/>
            <a:chExt cx="1320579" cy="836081"/>
          </a:xfrm>
        </p:grpSpPr>
        <p:pic>
          <p:nvPicPr>
            <p:cNvPr id="25" name="Google Shape;25;p32" descr="图片包含 高, 黑暗, 游戏机, 交通&#10;&#10;描述已自动生成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59210" y="1935927"/>
              <a:ext cx="1320579" cy="8360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32"/>
            <p:cNvSpPr txBox="1"/>
            <p:nvPr/>
          </p:nvSpPr>
          <p:spPr>
            <a:xfrm>
              <a:off x="8217013" y="2197434"/>
              <a:ext cx="38985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60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茶</a:t>
              </a: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2" name="Google Shape;17;p32">
            <a:extLst>
              <a:ext uri="{FF2B5EF4-FFF2-40B4-BE49-F238E27FC236}">
                <a16:creationId xmlns:a16="http://schemas.microsoft.com/office/drawing/2014/main" id="{175C49E7-3F0D-C80B-C216-BFAA07F72B2A}"/>
              </a:ext>
            </a:extLst>
          </p:cNvPr>
          <p:cNvSpPr txBox="1"/>
          <p:nvPr userDrawn="1"/>
        </p:nvSpPr>
        <p:spPr>
          <a:xfrm>
            <a:off x="10404519" y="1365498"/>
            <a:ext cx="419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cap="none">
                <a:solidFill>
                  <a:srgbClr val="BFBFBF"/>
                </a:solidFill>
                <a:latin typeface="SimSun"/>
                <a:ea typeface="SimSun"/>
                <a:cs typeface="SimSun"/>
                <a:sym typeface="SimSun"/>
              </a:rPr>
              <a:t>杯中萬華長潤</a:t>
            </a:r>
            <a:endParaRPr sz="1800" dirty="0">
              <a:solidFill>
                <a:srgbClr val="BFBFB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" name="Google Shape;18;p32">
            <a:extLst>
              <a:ext uri="{FF2B5EF4-FFF2-40B4-BE49-F238E27FC236}">
                <a16:creationId xmlns:a16="http://schemas.microsoft.com/office/drawing/2014/main" id="{5ED3BC9E-D33D-4261-EC5F-0830B9F9838F}"/>
              </a:ext>
            </a:extLst>
          </p:cNvPr>
          <p:cNvSpPr txBox="1"/>
          <p:nvPr userDrawn="1"/>
        </p:nvSpPr>
        <p:spPr>
          <a:xfrm>
            <a:off x="11078628" y="791923"/>
            <a:ext cx="419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rgbClr val="BFBFBF"/>
                </a:solidFill>
                <a:latin typeface="SimSun"/>
                <a:ea typeface="SimSun"/>
                <a:cs typeface="SimSun"/>
              </a:defRPr>
            </a:lvl1pPr>
          </a:lstStyle>
          <a:p>
            <a:pPr lvl="0"/>
            <a:r>
              <a:rPr lang="zh-TW" altLang="en-US" dirty="0">
                <a:sym typeface="SimSun"/>
              </a:rPr>
              <a:t>壺裡百草乾坤</a:t>
            </a:r>
            <a:endParaRPr dirty="0">
              <a:sym typeface="SimSu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目录页">
  <p:cSld name="目录页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9" name="Google Shape;29;p33"/>
          <p:cNvSpPr txBox="1"/>
          <p:nvPr/>
        </p:nvSpPr>
        <p:spPr>
          <a:xfrm>
            <a:off x="5080337" y="872859"/>
            <a:ext cx="203132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200" b="1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目錄</a:t>
            </a:r>
            <a:endParaRPr sz="7200" b="1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0" name="Google Shape;30;p33"/>
          <p:cNvGrpSpPr/>
          <p:nvPr/>
        </p:nvGrpSpPr>
        <p:grpSpPr>
          <a:xfrm>
            <a:off x="4228141" y="1411958"/>
            <a:ext cx="233363" cy="125379"/>
            <a:chOff x="4079079" y="-5618"/>
            <a:chExt cx="233363" cy="125379"/>
          </a:xfrm>
        </p:grpSpPr>
        <p:sp>
          <p:nvSpPr>
            <p:cNvPr id="31" name="Google Shape;31;p33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2" name="Google Shape;32;p33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3" name="Google Shape;33;p33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4" name="Google Shape;34;p33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5" name="Google Shape;35;p33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36" name="Google Shape;36;p33"/>
          <p:cNvGrpSpPr/>
          <p:nvPr/>
        </p:nvGrpSpPr>
        <p:grpSpPr>
          <a:xfrm>
            <a:off x="4111625" y="1545501"/>
            <a:ext cx="927918" cy="209918"/>
            <a:chOff x="3927899" y="1243022"/>
            <a:chExt cx="927918" cy="209918"/>
          </a:xfrm>
        </p:grpSpPr>
        <p:sp>
          <p:nvSpPr>
            <p:cNvPr id="37" name="Google Shape;37;p33"/>
            <p:cNvSpPr/>
            <p:nvPr/>
          </p:nvSpPr>
          <p:spPr>
            <a:xfrm>
              <a:off x="3927899" y="1243022"/>
              <a:ext cx="507771" cy="108566"/>
            </a:xfrm>
            <a:custGeom>
              <a:avLst/>
              <a:gdLst/>
              <a:ahLst/>
              <a:cxnLst/>
              <a:rect l="l" t="t" r="r" b="b"/>
              <a:pathLst>
                <a:path w="507771" h="108566" extrusionOk="0">
                  <a:moveTo>
                    <a:pt x="0" y="0"/>
                  </a:moveTo>
                  <a:lnTo>
                    <a:pt x="453488" y="0"/>
                  </a:lnTo>
                  <a:cubicBezTo>
                    <a:pt x="483468" y="0"/>
                    <a:pt x="507771" y="24303"/>
                    <a:pt x="507771" y="54283"/>
                  </a:cubicBezTo>
                  <a:lnTo>
                    <a:pt x="507770" y="54283"/>
                  </a:lnTo>
                  <a:cubicBezTo>
                    <a:pt x="507770" y="84263"/>
                    <a:pt x="483467" y="108566"/>
                    <a:pt x="453487" y="108566"/>
                  </a:cubicBez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8" name="Google Shape;38;p33"/>
            <p:cNvSpPr/>
            <p:nvPr/>
          </p:nvSpPr>
          <p:spPr>
            <a:xfrm>
              <a:off x="4139320" y="1351588"/>
              <a:ext cx="716497" cy="101352"/>
            </a:xfrm>
            <a:custGeom>
              <a:avLst/>
              <a:gdLst/>
              <a:ahLst/>
              <a:cxnLst/>
              <a:rect l="l" t="t" r="r" b="b"/>
              <a:pathLst>
                <a:path w="716497" h="101352" extrusionOk="0">
                  <a:moveTo>
                    <a:pt x="716497" y="101352"/>
                  </a:moveTo>
                  <a:lnTo>
                    <a:pt x="49882" y="101352"/>
                  </a:lnTo>
                  <a:cubicBezTo>
                    <a:pt x="22333" y="101352"/>
                    <a:pt x="0" y="79019"/>
                    <a:pt x="0" y="51470"/>
                  </a:cubicBezTo>
                  <a:cubicBezTo>
                    <a:pt x="0" y="23921"/>
                    <a:pt x="22333" y="1588"/>
                    <a:pt x="49882" y="1588"/>
                  </a:cubicBezTo>
                  <a:lnTo>
                    <a:pt x="248185" y="0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39" name="Google Shape;39;p33"/>
          <p:cNvGrpSpPr/>
          <p:nvPr/>
        </p:nvGrpSpPr>
        <p:grpSpPr>
          <a:xfrm>
            <a:off x="7034622" y="1158706"/>
            <a:ext cx="762562" cy="348799"/>
            <a:chOff x="8758247" y="172661"/>
            <a:chExt cx="762562" cy="348799"/>
          </a:xfrm>
        </p:grpSpPr>
        <p:sp>
          <p:nvSpPr>
            <p:cNvPr id="40" name="Google Shape;40;p33"/>
            <p:cNvSpPr/>
            <p:nvPr/>
          </p:nvSpPr>
          <p:spPr>
            <a:xfrm>
              <a:off x="9146399" y="314814"/>
              <a:ext cx="148124" cy="108566"/>
            </a:xfrm>
            <a:custGeom>
              <a:avLst/>
              <a:gdLst/>
              <a:ahLst/>
              <a:cxnLst/>
              <a:rect l="l" t="t" r="r" b="b"/>
              <a:pathLst>
                <a:path w="148124" h="108566" extrusionOk="0">
                  <a:moveTo>
                    <a:pt x="148124" y="108566"/>
                  </a:moveTo>
                  <a:lnTo>
                    <a:pt x="54283" y="108566"/>
                  </a:lnTo>
                  <a:cubicBezTo>
                    <a:pt x="24303" y="108566"/>
                    <a:pt x="0" y="84263"/>
                    <a:pt x="0" y="54283"/>
                  </a:cubicBezTo>
                  <a:cubicBezTo>
                    <a:pt x="0" y="24303"/>
                    <a:pt x="24303" y="0"/>
                    <a:pt x="54283" y="0"/>
                  </a:cubicBez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1" name="Google Shape;41;p33"/>
            <p:cNvSpPr/>
            <p:nvPr/>
          </p:nvSpPr>
          <p:spPr>
            <a:xfrm flipH="1">
              <a:off x="8758247" y="421504"/>
              <a:ext cx="569148" cy="99956"/>
            </a:xfrm>
            <a:custGeom>
              <a:avLst/>
              <a:gdLst/>
              <a:ahLst/>
              <a:cxnLst/>
              <a:rect l="l" t="t" r="r" b="b"/>
              <a:pathLst>
                <a:path w="569148" h="99956" extrusionOk="0">
                  <a:moveTo>
                    <a:pt x="569148" y="99956"/>
                  </a:moveTo>
                  <a:lnTo>
                    <a:pt x="49978" y="99956"/>
                  </a:lnTo>
                  <a:cubicBezTo>
                    <a:pt x="22376" y="99956"/>
                    <a:pt x="0" y="77580"/>
                    <a:pt x="0" y="49978"/>
                  </a:cubicBezTo>
                  <a:cubicBezTo>
                    <a:pt x="0" y="22376"/>
                    <a:pt x="22376" y="0"/>
                    <a:pt x="49978" y="0"/>
                  </a:cubicBez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2" name="Google Shape;42;p33"/>
            <p:cNvSpPr/>
            <p:nvPr/>
          </p:nvSpPr>
          <p:spPr>
            <a:xfrm>
              <a:off x="8939669" y="172661"/>
              <a:ext cx="581140" cy="142154"/>
            </a:xfrm>
            <a:custGeom>
              <a:avLst/>
              <a:gdLst/>
              <a:ahLst/>
              <a:cxnLst/>
              <a:rect l="l" t="t" r="r" b="b"/>
              <a:pathLst>
                <a:path w="581140" h="142154" extrusionOk="0">
                  <a:moveTo>
                    <a:pt x="0" y="0"/>
                  </a:moveTo>
                  <a:lnTo>
                    <a:pt x="510063" y="0"/>
                  </a:lnTo>
                  <a:cubicBezTo>
                    <a:pt x="549318" y="0"/>
                    <a:pt x="581140" y="31822"/>
                    <a:pt x="581140" y="71077"/>
                  </a:cubicBezTo>
                  <a:lnTo>
                    <a:pt x="581139" y="71077"/>
                  </a:lnTo>
                  <a:cubicBezTo>
                    <a:pt x="581139" y="110332"/>
                    <a:pt x="549317" y="142154"/>
                    <a:pt x="510062" y="142154"/>
                  </a:cubicBezTo>
                  <a:lnTo>
                    <a:pt x="257175" y="142153"/>
                  </a:lnTo>
                </a:path>
              </a:pathLst>
            </a:custGeom>
            <a:noFill/>
            <a:ln w="15875" cap="rnd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43" name="Google Shape;43;p33"/>
          <p:cNvGrpSpPr/>
          <p:nvPr/>
        </p:nvGrpSpPr>
        <p:grpSpPr>
          <a:xfrm flipH="1">
            <a:off x="7389932" y="1033326"/>
            <a:ext cx="233363" cy="125379"/>
            <a:chOff x="4079079" y="-5618"/>
            <a:chExt cx="233363" cy="125379"/>
          </a:xfrm>
        </p:grpSpPr>
        <p:sp>
          <p:nvSpPr>
            <p:cNvPr id="44" name="Google Shape;44;p33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5" name="Google Shape;45;p33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6" name="Google Shape;46;p33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7" name="Google Shape;47;p33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8" name="Google Shape;48;p33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副标题页">
  <p:cSld name="副标题页">
    <p:bg>
      <p:bgPr>
        <a:gradFill>
          <a:gsLst>
            <a:gs pos="0">
              <a:srgbClr val="D0CECE">
                <a:alpha val="25882"/>
              </a:srgbClr>
            </a:gs>
            <a:gs pos="7000">
              <a:srgbClr val="D0CECE">
                <a:alpha val="25882"/>
              </a:srgbClr>
            </a:gs>
            <a:gs pos="100000">
              <a:srgbClr val="9CC5D1">
                <a:alpha val="15686"/>
              </a:srgbClr>
            </a:gs>
          </a:gsLst>
          <a:lin ang="270000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4"/>
          <p:cNvGrpSpPr/>
          <p:nvPr/>
        </p:nvGrpSpPr>
        <p:grpSpPr>
          <a:xfrm>
            <a:off x="4213989" y="-3429000"/>
            <a:ext cx="7978011" cy="10287000"/>
            <a:chOff x="4213989" y="-3429000"/>
            <a:chExt cx="7978011" cy="10287000"/>
          </a:xfrm>
        </p:grpSpPr>
        <p:pic>
          <p:nvPicPr>
            <p:cNvPr id="51" name="Google Shape;51;p34" descr="桌子上放着花瓶和广告&#10;&#10;描述已自动生成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13989" y="-3429000"/>
              <a:ext cx="7978011" cy="10287000"/>
            </a:xfrm>
            <a:custGeom>
              <a:avLst/>
              <a:gdLst/>
              <a:ahLst/>
              <a:cxnLst/>
              <a:rect l="l" t="t" r="r" b="b"/>
              <a:pathLst>
                <a:path w="5318676" h="6858000" extrusionOk="0">
                  <a:moveTo>
                    <a:pt x="0" y="0"/>
                  </a:moveTo>
                  <a:lnTo>
                    <a:pt x="354483" y="0"/>
                  </a:lnTo>
                  <a:lnTo>
                    <a:pt x="1278213" y="3200400"/>
                  </a:lnTo>
                  <a:lnTo>
                    <a:pt x="1382988" y="3257550"/>
                  </a:lnTo>
                  <a:lnTo>
                    <a:pt x="2716488" y="3486150"/>
                  </a:lnTo>
                  <a:lnTo>
                    <a:pt x="3173688" y="3476625"/>
                  </a:lnTo>
                  <a:lnTo>
                    <a:pt x="4078563" y="2828925"/>
                  </a:lnTo>
                  <a:lnTo>
                    <a:pt x="5318676" y="2641530"/>
                  </a:lnTo>
                  <a:lnTo>
                    <a:pt x="5318676" y="6858000"/>
                  </a:lnTo>
                  <a:lnTo>
                    <a:pt x="0" y="6858000"/>
                  </a:lnTo>
                  <a:close/>
                </a:path>
              </a:pathLst>
            </a:custGeom>
            <a:noFill/>
            <a:ln>
              <a:noFill/>
            </a:ln>
          </p:spPr>
        </p:pic>
        <p:pic>
          <p:nvPicPr>
            <p:cNvPr id="52" name="Google Shape;52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957754" y="1714500"/>
              <a:ext cx="1419662" cy="20850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flipH="1">
              <a:off x="5773319" y="2864602"/>
              <a:ext cx="767396" cy="11270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" name="Google Shape;54;p34" descr="桌子上放着花瓶和广告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577059" y="776564"/>
            <a:ext cx="7978021" cy="5303126"/>
          </a:xfrm>
          <a:custGeom>
            <a:avLst/>
            <a:gdLst/>
            <a:ahLst/>
            <a:cxnLst/>
            <a:rect l="l" t="t" r="r" b="b"/>
            <a:pathLst>
              <a:path w="5318676" h="3535417" extrusionOk="0">
                <a:moveTo>
                  <a:pt x="2683682" y="466725"/>
                </a:moveTo>
                <a:cubicBezTo>
                  <a:pt x="2631660" y="466725"/>
                  <a:pt x="2589488" y="508897"/>
                  <a:pt x="2589488" y="560919"/>
                </a:cubicBezTo>
                <a:lnTo>
                  <a:pt x="2589488" y="2595031"/>
                </a:lnTo>
                <a:cubicBezTo>
                  <a:pt x="2589488" y="2647053"/>
                  <a:pt x="2631660" y="2689225"/>
                  <a:pt x="2683682" y="2689225"/>
                </a:cubicBezTo>
                <a:lnTo>
                  <a:pt x="3060444" y="2689225"/>
                </a:lnTo>
                <a:cubicBezTo>
                  <a:pt x="3112466" y="2689225"/>
                  <a:pt x="3154638" y="2647053"/>
                  <a:pt x="3154638" y="2595031"/>
                </a:cubicBezTo>
                <a:lnTo>
                  <a:pt x="3154638" y="560919"/>
                </a:lnTo>
                <a:cubicBezTo>
                  <a:pt x="3154638" y="508897"/>
                  <a:pt x="3112466" y="466725"/>
                  <a:pt x="3060444" y="466725"/>
                </a:cubicBezTo>
                <a:close/>
                <a:moveTo>
                  <a:pt x="0" y="0"/>
                </a:moveTo>
                <a:lnTo>
                  <a:pt x="5318676" y="0"/>
                </a:lnTo>
                <a:lnTo>
                  <a:pt x="5318676" y="2787835"/>
                </a:lnTo>
                <a:lnTo>
                  <a:pt x="5278353" y="2788407"/>
                </a:lnTo>
                <a:cubicBezTo>
                  <a:pt x="4662598" y="2823898"/>
                  <a:pt x="3924576" y="3112294"/>
                  <a:pt x="3599138" y="3155950"/>
                </a:cubicBezTo>
                <a:cubicBezTo>
                  <a:pt x="3078438" y="3225800"/>
                  <a:pt x="3216021" y="3479800"/>
                  <a:pt x="3014938" y="3524250"/>
                </a:cubicBezTo>
                <a:cubicBezTo>
                  <a:pt x="2813855" y="3568700"/>
                  <a:pt x="2665688" y="3469217"/>
                  <a:pt x="2392638" y="3422650"/>
                </a:cubicBezTo>
                <a:cubicBezTo>
                  <a:pt x="2119588" y="3376083"/>
                  <a:pt x="1734355" y="3242733"/>
                  <a:pt x="1376638" y="3244850"/>
                </a:cubicBezTo>
                <a:cubicBezTo>
                  <a:pt x="1018921" y="3246967"/>
                  <a:pt x="608288" y="3380317"/>
                  <a:pt x="246338" y="3435350"/>
                </a:cubicBezTo>
                <a:cubicBezTo>
                  <a:pt x="201095" y="3442229"/>
                  <a:pt x="153073" y="3446430"/>
                  <a:pt x="103426" y="3448906"/>
                </a:cubicBezTo>
                <a:lnTo>
                  <a:pt x="0" y="345108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5" name="Google Shape;55;p34"/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68575" rIns="137150" bIns="685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404040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页">
  <p:cSld name="内容页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35"/>
          <p:cNvGrpSpPr/>
          <p:nvPr/>
        </p:nvGrpSpPr>
        <p:grpSpPr>
          <a:xfrm>
            <a:off x="4134754" y="628803"/>
            <a:ext cx="233363" cy="125379"/>
            <a:chOff x="4079079" y="-5618"/>
            <a:chExt cx="233363" cy="125379"/>
          </a:xfrm>
        </p:grpSpPr>
        <p:sp>
          <p:nvSpPr>
            <p:cNvPr id="58" name="Google Shape;58;p35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9" name="Google Shape;59;p35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0" name="Google Shape;60;p35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1" name="Google Shape;61;p35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2" name="Google Shape;62;p35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3" name="Google Shape;63;p35"/>
          <p:cNvGrpSpPr/>
          <p:nvPr/>
        </p:nvGrpSpPr>
        <p:grpSpPr>
          <a:xfrm>
            <a:off x="4018238" y="762346"/>
            <a:ext cx="927918" cy="209918"/>
            <a:chOff x="3927899" y="1243022"/>
            <a:chExt cx="927918" cy="209918"/>
          </a:xfrm>
        </p:grpSpPr>
        <p:sp>
          <p:nvSpPr>
            <p:cNvPr id="64" name="Google Shape;64;p35"/>
            <p:cNvSpPr/>
            <p:nvPr/>
          </p:nvSpPr>
          <p:spPr>
            <a:xfrm>
              <a:off x="3927899" y="1243022"/>
              <a:ext cx="507771" cy="108566"/>
            </a:xfrm>
            <a:custGeom>
              <a:avLst/>
              <a:gdLst/>
              <a:ahLst/>
              <a:cxnLst/>
              <a:rect l="l" t="t" r="r" b="b"/>
              <a:pathLst>
                <a:path w="507771" h="108566" extrusionOk="0">
                  <a:moveTo>
                    <a:pt x="0" y="0"/>
                  </a:moveTo>
                  <a:lnTo>
                    <a:pt x="453488" y="0"/>
                  </a:lnTo>
                  <a:cubicBezTo>
                    <a:pt x="483468" y="0"/>
                    <a:pt x="507771" y="24303"/>
                    <a:pt x="507771" y="54283"/>
                  </a:cubicBezTo>
                  <a:lnTo>
                    <a:pt x="507770" y="54283"/>
                  </a:lnTo>
                  <a:cubicBezTo>
                    <a:pt x="507770" y="84263"/>
                    <a:pt x="483467" y="108566"/>
                    <a:pt x="453487" y="108566"/>
                  </a:cubicBez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5" name="Google Shape;65;p35"/>
            <p:cNvSpPr/>
            <p:nvPr/>
          </p:nvSpPr>
          <p:spPr>
            <a:xfrm>
              <a:off x="4139320" y="1351588"/>
              <a:ext cx="716497" cy="101352"/>
            </a:xfrm>
            <a:custGeom>
              <a:avLst/>
              <a:gdLst/>
              <a:ahLst/>
              <a:cxnLst/>
              <a:rect l="l" t="t" r="r" b="b"/>
              <a:pathLst>
                <a:path w="716497" h="101352" extrusionOk="0">
                  <a:moveTo>
                    <a:pt x="716497" y="101352"/>
                  </a:moveTo>
                  <a:lnTo>
                    <a:pt x="49882" y="101352"/>
                  </a:lnTo>
                  <a:cubicBezTo>
                    <a:pt x="22333" y="101352"/>
                    <a:pt x="0" y="79019"/>
                    <a:pt x="0" y="51470"/>
                  </a:cubicBezTo>
                  <a:cubicBezTo>
                    <a:pt x="0" y="23921"/>
                    <a:pt x="22333" y="1588"/>
                    <a:pt x="49882" y="1588"/>
                  </a:cubicBezTo>
                  <a:lnTo>
                    <a:pt x="248185" y="0"/>
                  </a:ln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6" name="Google Shape;66;p35"/>
          <p:cNvGrpSpPr/>
          <p:nvPr/>
        </p:nvGrpSpPr>
        <p:grpSpPr>
          <a:xfrm>
            <a:off x="7211165" y="650636"/>
            <a:ext cx="762562" cy="348799"/>
            <a:chOff x="8758247" y="172661"/>
            <a:chExt cx="762562" cy="348799"/>
          </a:xfrm>
        </p:grpSpPr>
        <p:sp>
          <p:nvSpPr>
            <p:cNvPr id="67" name="Google Shape;67;p35"/>
            <p:cNvSpPr/>
            <p:nvPr/>
          </p:nvSpPr>
          <p:spPr>
            <a:xfrm>
              <a:off x="9146399" y="314814"/>
              <a:ext cx="148124" cy="108566"/>
            </a:xfrm>
            <a:custGeom>
              <a:avLst/>
              <a:gdLst/>
              <a:ahLst/>
              <a:cxnLst/>
              <a:rect l="l" t="t" r="r" b="b"/>
              <a:pathLst>
                <a:path w="148124" h="108566" extrusionOk="0">
                  <a:moveTo>
                    <a:pt x="148124" y="108566"/>
                  </a:moveTo>
                  <a:lnTo>
                    <a:pt x="54283" y="108566"/>
                  </a:lnTo>
                  <a:cubicBezTo>
                    <a:pt x="24303" y="108566"/>
                    <a:pt x="0" y="84263"/>
                    <a:pt x="0" y="54283"/>
                  </a:cubicBezTo>
                  <a:cubicBezTo>
                    <a:pt x="0" y="24303"/>
                    <a:pt x="24303" y="0"/>
                    <a:pt x="54283" y="0"/>
                  </a:cubicBez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8" name="Google Shape;68;p35"/>
            <p:cNvSpPr/>
            <p:nvPr/>
          </p:nvSpPr>
          <p:spPr>
            <a:xfrm flipH="1">
              <a:off x="8758247" y="421504"/>
              <a:ext cx="569148" cy="99956"/>
            </a:xfrm>
            <a:custGeom>
              <a:avLst/>
              <a:gdLst/>
              <a:ahLst/>
              <a:cxnLst/>
              <a:rect l="l" t="t" r="r" b="b"/>
              <a:pathLst>
                <a:path w="569148" h="99956" extrusionOk="0">
                  <a:moveTo>
                    <a:pt x="569148" y="99956"/>
                  </a:moveTo>
                  <a:lnTo>
                    <a:pt x="49978" y="99956"/>
                  </a:lnTo>
                  <a:cubicBezTo>
                    <a:pt x="22376" y="99956"/>
                    <a:pt x="0" y="77580"/>
                    <a:pt x="0" y="49978"/>
                  </a:cubicBezTo>
                  <a:cubicBezTo>
                    <a:pt x="0" y="22376"/>
                    <a:pt x="22376" y="0"/>
                    <a:pt x="49978" y="0"/>
                  </a:cubicBez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9" name="Google Shape;69;p35"/>
            <p:cNvSpPr/>
            <p:nvPr/>
          </p:nvSpPr>
          <p:spPr>
            <a:xfrm>
              <a:off x="8939669" y="172661"/>
              <a:ext cx="581140" cy="142154"/>
            </a:xfrm>
            <a:custGeom>
              <a:avLst/>
              <a:gdLst/>
              <a:ahLst/>
              <a:cxnLst/>
              <a:rect l="l" t="t" r="r" b="b"/>
              <a:pathLst>
                <a:path w="581140" h="142154" extrusionOk="0">
                  <a:moveTo>
                    <a:pt x="0" y="0"/>
                  </a:moveTo>
                  <a:lnTo>
                    <a:pt x="510063" y="0"/>
                  </a:lnTo>
                  <a:cubicBezTo>
                    <a:pt x="549318" y="0"/>
                    <a:pt x="581140" y="31822"/>
                    <a:pt x="581140" y="71077"/>
                  </a:cubicBezTo>
                  <a:lnTo>
                    <a:pt x="581139" y="71077"/>
                  </a:lnTo>
                  <a:cubicBezTo>
                    <a:pt x="581139" y="110332"/>
                    <a:pt x="549317" y="142154"/>
                    <a:pt x="510062" y="142154"/>
                  </a:cubicBezTo>
                  <a:lnTo>
                    <a:pt x="257175" y="142153"/>
                  </a:lnTo>
                </a:path>
              </a:pathLst>
            </a:custGeom>
            <a:noFill/>
            <a:ln w="15875" cap="rnd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45212" dist="33909" dir="2700002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81375" tIns="40675" rIns="81375" bIns="406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2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70" name="Google Shape;70;p35"/>
          <p:cNvGrpSpPr/>
          <p:nvPr/>
        </p:nvGrpSpPr>
        <p:grpSpPr>
          <a:xfrm flipH="1">
            <a:off x="7566475" y="525256"/>
            <a:ext cx="233363" cy="125379"/>
            <a:chOff x="4079079" y="-5618"/>
            <a:chExt cx="233363" cy="125379"/>
          </a:xfrm>
        </p:grpSpPr>
        <p:sp>
          <p:nvSpPr>
            <p:cNvPr id="71" name="Google Shape;71;p35"/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2" name="Google Shape;72;p35"/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43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3" name="Google Shape;73;p35"/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87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4" name="Google Shape;74;p35"/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31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75" name="Google Shape;75;p35"/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rgbClr val="05111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59650" tIns="29825" rIns="59650" bIns="298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74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pic>
        <p:nvPicPr>
          <p:cNvPr id="76" name="Google Shape;76;p35" descr="模糊的照片&#10;&#10;描述已自动生成"/>
          <p:cNvPicPr preferRelativeResize="0"/>
          <p:nvPr/>
        </p:nvPicPr>
        <p:blipFill rotWithShape="1">
          <a:blip r:embed="rId2">
            <a:alphaModFix amt="38000"/>
          </a:blip>
          <a:srcRect/>
          <a:stretch/>
        </p:blipFill>
        <p:spPr>
          <a:xfrm flipH="1">
            <a:off x="1481696" y="3047565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77" name="Google Shape;7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78" name="Google Shape;78;p35"/>
          <p:cNvSpPr/>
          <p:nvPr/>
        </p:nvSpPr>
        <p:spPr>
          <a:xfrm rot="-5400000">
            <a:off x="5800511" y="-121756"/>
            <a:ext cx="565343" cy="2257553"/>
          </a:xfrm>
          <a:prstGeom prst="plaque">
            <a:avLst>
              <a:gd name="adj" fmla="val 17557"/>
            </a:avLst>
          </a:prstGeom>
          <a:noFill/>
          <a:ln w="15875" cap="flat" cmpd="sng">
            <a:solidFill>
              <a:srgbClr val="0A233E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45212" dist="33909" dir="2700002" algn="tl" rotWithShape="0">
              <a:srgbClr val="000000">
                <a:alpha val="17647"/>
              </a:srgbClr>
            </a:outerShdw>
          </a:effectLst>
        </p:spPr>
        <p:txBody>
          <a:bodyPr spcFirstLastPara="1" wrap="square" lIns="81375" tIns="40675" rIns="81375" bIns="40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2">
              <a:solidFill>
                <a:srgbClr val="0E2F53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79" name="Google Shape;79;p35" descr="黑暗中的光&#10;&#10;描述已自动生成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626" y="306370"/>
            <a:ext cx="1215385" cy="668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5" descr="黑白色的花&#10;&#10;描述已自动生成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 flipH="1">
            <a:off x="11227299" y="220771"/>
            <a:ext cx="964701" cy="88053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5"/>
          <p:cNvSpPr txBox="1">
            <a:spLocks noGrp="1"/>
          </p:cNvSpPr>
          <p:nvPr>
            <p:ph type="body" idx="1"/>
          </p:nvPr>
        </p:nvSpPr>
        <p:spPr>
          <a:xfrm>
            <a:off x="5140454" y="739488"/>
            <a:ext cx="19111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E2F53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页">
  <p:cSld name="空白页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/>
          <p:nvPr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1" name="Google Shape;11;p31"/>
          <p:cNvSpPr/>
          <p:nvPr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" name="Google Shape;12;p31"/>
          <p:cNvSpPr/>
          <p:nvPr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3" name="Google Shape;13;p31"/>
          <p:cNvSpPr/>
          <p:nvPr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4" name="Google Shape;14;p31"/>
          <p:cNvSpPr/>
          <p:nvPr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5" name="Google Shape;15;p31"/>
          <p:cNvSpPr/>
          <p:nvPr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chemeClr val="lt1"/>
            </a:gs>
          </a:gsLst>
          <a:lin ang="2700000" scaled="0"/>
        </a:gra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"/>
          <p:cNvGrpSpPr/>
          <p:nvPr/>
        </p:nvGrpSpPr>
        <p:grpSpPr>
          <a:xfrm>
            <a:off x="3309309" y="1664012"/>
            <a:ext cx="5258940" cy="3275385"/>
            <a:chOff x="3309309" y="1664012"/>
            <a:chExt cx="5258940" cy="3275385"/>
          </a:xfrm>
        </p:grpSpPr>
        <p:sp>
          <p:nvSpPr>
            <p:cNvPr id="120" name="Google Shape;120;p1"/>
            <p:cNvSpPr txBox="1"/>
            <p:nvPr/>
          </p:nvSpPr>
          <p:spPr>
            <a:xfrm>
              <a:off x="3309309" y="1691756"/>
              <a:ext cx="1954381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800" dirty="0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rPr>
                <a:t>侍</a:t>
              </a:r>
              <a:endParaRPr sz="138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1" name="Google Shape;121;p1"/>
            <p:cNvSpPr txBox="1"/>
            <p:nvPr/>
          </p:nvSpPr>
          <p:spPr>
            <a:xfrm>
              <a:off x="4937471" y="1897678"/>
              <a:ext cx="1954381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800" dirty="0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rPr>
                <a:t>茶</a:t>
              </a:r>
              <a:endParaRPr sz="138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2" name="Google Shape;122;p1"/>
            <p:cNvSpPr txBox="1"/>
            <p:nvPr/>
          </p:nvSpPr>
          <p:spPr>
            <a:xfrm>
              <a:off x="6613868" y="1664012"/>
              <a:ext cx="1954381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3800" dirty="0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rPr>
                <a:t>師</a:t>
              </a:r>
              <a:endParaRPr sz="138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3" name="Google Shape;123;p1"/>
            <p:cNvSpPr txBox="1"/>
            <p:nvPr/>
          </p:nvSpPr>
          <p:spPr>
            <a:xfrm>
              <a:off x="4335963" y="4181271"/>
              <a:ext cx="55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智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4331542" y="4685481"/>
              <a:ext cx="55976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ZHI</a:t>
              </a:r>
              <a:endParaRPr dirty="0"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4335086" y="4107073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6" name="Google Shape;126;p1"/>
            <p:cNvSpPr txBox="1"/>
            <p:nvPr/>
          </p:nvSpPr>
          <p:spPr>
            <a:xfrm>
              <a:off x="5005405" y="4181271"/>
              <a:ext cx="55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慧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7" name="Google Shape;127;p1"/>
            <p:cNvSpPr txBox="1"/>
            <p:nvPr/>
          </p:nvSpPr>
          <p:spPr>
            <a:xfrm>
              <a:off x="5000984" y="4685481"/>
              <a:ext cx="55976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HUI</a:t>
              </a:r>
              <a:endParaRPr dirty="0"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5004528" y="4113669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29" name="Google Shape;129;p1"/>
            <p:cNvSpPr txBox="1"/>
            <p:nvPr/>
          </p:nvSpPr>
          <p:spPr>
            <a:xfrm>
              <a:off x="5674847" y="4181271"/>
              <a:ext cx="550926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侍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0" name="Google Shape;130;p1"/>
            <p:cNvSpPr txBox="1"/>
            <p:nvPr/>
          </p:nvSpPr>
          <p:spPr>
            <a:xfrm>
              <a:off x="5752980" y="4678525"/>
              <a:ext cx="394660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SHI</a:t>
              </a:r>
              <a:endParaRPr dirty="0"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5673970" y="4105428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2" name="Google Shape;132;p1"/>
            <p:cNvSpPr txBox="1"/>
            <p:nvPr/>
          </p:nvSpPr>
          <p:spPr>
            <a:xfrm>
              <a:off x="6460693" y="4181271"/>
              <a:ext cx="35566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200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茶</a:t>
              </a:r>
              <a:endParaRPr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33" name="Google Shape;133;p1"/>
            <p:cNvSpPr txBox="1"/>
            <p:nvPr/>
          </p:nvSpPr>
          <p:spPr>
            <a:xfrm>
              <a:off x="6302535" y="4685481"/>
              <a:ext cx="671979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50" dirty="0">
                  <a:solidFill>
                    <a:schemeClr val="dk2"/>
                  </a:solidFill>
                  <a:latin typeface="SimSun"/>
                  <a:ea typeface="SimSun"/>
                  <a:cs typeface="SimSun"/>
                  <a:sym typeface="SimSun"/>
                </a:rPr>
                <a:t>CHA</a:t>
              </a:r>
              <a:endParaRPr dirty="0"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6362184" y="4097187"/>
              <a:ext cx="552681" cy="559409"/>
            </a:xfrm>
            <a:custGeom>
              <a:avLst/>
              <a:gdLst/>
              <a:ahLst/>
              <a:cxnLst/>
              <a:rect l="l" t="t" r="r" b="b"/>
              <a:pathLst>
                <a:path w="1168409" h="1182634" extrusionOk="0">
                  <a:moveTo>
                    <a:pt x="591742" y="0"/>
                  </a:moveTo>
                  <a:cubicBezTo>
                    <a:pt x="737229" y="0"/>
                    <a:pt x="862055" y="88455"/>
                    <a:pt x="915375" y="214518"/>
                  </a:cubicBezTo>
                  <a:lnTo>
                    <a:pt x="929532" y="260122"/>
                  </a:lnTo>
                  <a:lnTo>
                    <a:pt x="953891" y="267684"/>
                  </a:lnTo>
                  <a:cubicBezTo>
                    <a:pt x="1079954" y="321004"/>
                    <a:pt x="1168409" y="445831"/>
                    <a:pt x="1168409" y="591317"/>
                  </a:cubicBezTo>
                  <a:cubicBezTo>
                    <a:pt x="1168409" y="736804"/>
                    <a:pt x="1079954" y="861630"/>
                    <a:pt x="953891" y="914950"/>
                  </a:cubicBezTo>
                  <a:lnTo>
                    <a:pt x="925238" y="923845"/>
                  </a:lnTo>
                  <a:lnTo>
                    <a:pt x="911495" y="968116"/>
                  </a:lnTo>
                  <a:cubicBezTo>
                    <a:pt x="858175" y="1094179"/>
                    <a:pt x="733349" y="1182634"/>
                    <a:pt x="587862" y="1182634"/>
                  </a:cubicBezTo>
                  <a:cubicBezTo>
                    <a:pt x="442375" y="1182634"/>
                    <a:pt x="317549" y="1094179"/>
                    <a:pt x="264229" y="968116"/>
                  </a:cubicBezTo>
                  <a:lnTo>
                    <a:pt x="245712" y="908465"/>
                  </a:lnTo>
                  <a:lnTo>
                    <a:pt x="214518" y="898782"/>
                  </a:lnTo>
                  <a:cubicBezTo>
                    <a:pt x="88455" y="845462"/>
                    <a:pt x="0" y="720636"/>
                    <a:pt x="0" y="575149"/>
                  </a:cubicBezTo>
                  <a:cubicBezTo>
                    <a:pt x="0" y="429663"/>
                    <a:pt x="88455" y="304836"/>
                    <a:pt x="214518" y="251516"/>
                  </a:cubicBezTo>
                  <a:lnTo>
                    <a:pt x="261114" y="237052"/>
                  </a:lnTo>
                  <a:lnTo>
                    <a:pt x="268109" y="214518"/>
                  </a:lnTo>
                  <a:cubicBezTo>
                    <a:pt x="321429" y="88455"/>
                    <a:pt x="446255" y="0"/>
                    <a:pt x="591742" y="0"/>
                  </a:cubicBezTo>
                  <a:close/>
                </a:path>
              </a:pathLst>
            </a:cu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8" name="Google Shape;123;p1">
            <a:extLst>
              <a:ext uri="{FF2B5EF4-FFF2-40B4-BE49-F238E27FC236}">
                <a16:creationId xmlns:a16="http://schemas.microsoft.com/office/drawing/2014/main" id="{525E56D0-76F1-4ADF-B397-33038CDFE51A}"/>
              </a:ext>
            </a:extLst>
          </p:cNvPr>
          <p:cNvSpPr txBox="1"/>
          <p:nvPr/>
        </p:nvSpPr>
        <p:spPr>
          <a:xfrm>
            <a:off x="7036247" y="4171385"/>
            <a:ext cx="55092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師</a:t>
            </a:r>
            <a:endParaRPr sz="2000" dirty="0">
              <a:solidFill>
                <a:schemeClr val="dk2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9" name="Google Shape;124;p1">
            <a:extLst>
              <a:ext uri="{FF2B5EF4-FFF2-40B4-BE49-F238E27FC236}">
                <a16:creationId xmlns:a16="http://schemas.microsoft.com/office/drawing/2014/main" id="{E25E07BE-54E8-47D6-B617-BB6951E5B65A}"/>
              </a:ext>
            </a:extLst>
          </p:cNvPr>
          <p:cNvSpPr txBox="1"/>
          <p:nvPr/>
        </p:nvSpPr>
        <p:spPr>
          <a:xfrm>
            <a:off x="7031826" y="4675595"/>
            <a:ext cx="55976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dirty="0">
                <a:solidFill>
                  <a:schemeClr val="dk2"/>
                </a:solidFill>
                <a:latin typeface="SimSun"/>
                <a:ea typeface="SimSun"/>
                <a:cs typeface="SimSun"/>
                <a:sym typeface="SimSun"/>
              </a:rPr>
              <a:t>SHI</a:t>
            </a:r>
            <a:endParaRPr dirty="0"/>
          </a:p>
        </p:txBody>
      </p:sp>
      <p:sp>
        <p:nvSpPr>
          <p:cNvPr id="20" name="Google Shape;125;p1">
            <a:extLst>
              <a:ext uri="{FF2B5EF4-FFF2-40B4-BE49-F238E27FC236}">
                <a16:creationId xmlns:a16="http://schemas.microsoft.com/office/drawing/2014/main" id="{211E7180-EDA7-4BEE-8605-20B28D2D25AD}"/>
              </a:ext>
            </a:extLst>
          </p:cNvPr>
          <p:cNvSpPr/>
          <p:nvPr/>
        </p:nvSpPr>
        <p:spPr>
          <a:xfrm>
            <a:off x="7035370" y="4097187"/>
            <a:ext cx="552681" cy="559409"/>
          </a:xfrm>
          <a:custGeom>
            <a:avLst/>
            <a:gdLst/>
            <a:ahLst/>
            <a:cxnLst/>
            <a:rect l="l" t="t" r="r" b="b"/>
            <a:pathLst>
              <a:path w="1168409" h="1182634" extrusionOk="0">
                <a:moveTo>
                  <a:pt x="591742" y="0"/>
                </a:moveTo>
                <a:cubicBezTo>
                  <a:pt x="737229" y="0"/>
                  <a:pt x="862055" y="88455"/>
                  <a:pt x="915375" y="214518"/>
                </a:cubicBezTo>
                <a:lnTo>
                  <a:pt x="929532" y="260122"/>
                </a:lnTo>
                <a:lnTo>
                  <a:pt x="953891" y="267684"/>
                </a:lnTo>
                <a:cubicBezTo>
                  <a:pt x="1079954" y="321004"/>
                  <a:pt x="1168409" y="445831"/>
                  <a:pt x="1168409" y="591317"/>
                </a:cubicBezTo>
                <a:cubicBezTo>
                  <a:pt x="1168409" y="736804"/>
                  <a:pt x="1079954" y="861630"/>
                  <a:pt x="953891" y="914950"/>
                </a:cubicBezTo>
                <a:lnTo>
                  <a:pt x="925238" y="923845"/>
                </a:lnTo>
                <a:lnTo>
                  <a:pt x="911495" y="968116"/>
                </a:lnTo>
                <a:cubicBezTo>
                  <a:pt x="858175" y="1094179"/>
                  <a:pt x="733349" y="1182634"/>
                  <a:pt x="587862" y="1182634"/>
                </a:cubicBezTo>
                <a:cubicBezTo>
                  <a:pt x="442375" y="1182634"/>
                  <a:pt x="317549" y="1094179"/>
                  <a:pt x="264229" y="968116"/>
                </a:cubicBezTo>
                <a:lnTo>
                  <a:pt x="245712" y="908465"/>
                </a:lnTo>
                <a:lnTo>
                  <a:pt x="214518" y="898782"/>
                </a:lnTo>
                <a:cubicBezTo>
                  <a:pt x="88455" y="845462"/>
                  <a:pt x="0" y="720636"/>
                  <a:pt x="0" y="575149"/>
                </a:cubicBezTo>
                <a:cubicBezTo>
                  <a:pt x="0" y="429663"/>
                  <a:pt x="88455" y="304836"/>
                  <a:pt x="214518" y="251516"/>
                </a:cubicBezTo>
                <a:lnTo>
                  <a:pt x="261114" y="237052"/>
                </a:lnTo>
                <a:lnTo>
                  <a:pt x="268109" y="214518"/>
                </a:lnTo>
                <a:cubicBezTo>
                  <a:pt x="321429" y="88455"/>
                  <a:pt x="446255" y="0"/>
                  <a:pt x="591742" y="0"/>
                </a:cubicBezTo>
                <a:close/>
              </a:path>
            </a:pathLst>
          </a:cu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17"/>
          <p:cNvGrpSpPr/>
          <p:nvPr/>
        </p:nvGrpSpPr>
        <p:grpSpPr>
          <a:xfrm>
            <a:off x="857250" y="1258508"/>
            <a:ext cx="10287000" cy="5156770"/>
            <a:chOff x="857250" y="1974380"/>
            <a:chExt cx="10287000" cy="4440897"/>
          </a:xfrm>
        </p:grpSpPr>
        <p:sp>
          <p:nvSpPr>
            <p:cNvPr id="485" name="Google Shape;485;p17"/>
            <p:cNvSpPr/>
            <p:nvPr/>
          </p:nvSpPr>
          <p:spPr>
            <a:xfrm>
              <a:off x="857250" y="2242245"/>
              <a:ext cx="10287000" cy="4173032"/>
            </a:xfrm>
            <a:prstGeom prst="roundRect">
              <a:avLst>
                <a:gd name="adj" fmla="val 5940"/>
              </a:avLst>
            </a:prstGeom>
            <a:solidFill>
              <a:schemeClr val="lt1">
                <a:alpha val="28627"/>
              </a:schemeClr>
            </a:solidFill>
            <a:ln w="9525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 rot="5400000">
              <a:off x="5933645" y="563963"/>
              <a:ext cx="377122" cy="3197956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489" name="Google Shape;489;p17"/>
          <p:cNvSpPr txBox="1"/>
          <p:nvPr/>
        </p:nvSpPr>
        <p:spPr>
          <a:xfrm>
            <a:off x="6208767" y="1732694"/>
            <a:ext cx="4667779" cy="450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消費者的議價能力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對於追求健康的消費者來說，議價能力不會高，但是對健康需求不高的消費者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來說，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議價能力則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會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提高。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供應商的議價能力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種植藥草的供應商不多，代表供應商議價就會提高，建立跟供應商長期合作關係，或者取得更優惠的價格以及其他折扣，就會降低供應商議價能力的影響。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潛在進入者的威脅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目前藥草茶飲沒有到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達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飽和狀態、進入這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個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市場的門檻也較低，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所以在潛在競爭者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進入市場後也會讓現有的藥草茶飲店的銷售額及利潤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受到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影響。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替代品的威脅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手搖飲、果汁、水、能量飲料。</a:t>
            </a:r>
          </a:p>
          <a:p>
            <a:pPr marL="342900" marR="0" lvl="0" indent="-3429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AutoNum type="arabicPeriod"/>
            </a:pP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現有競爭者的威脅</a:t>
            </a:r>
            <a:r>
              <a:rPr lang="en-US" altLang="zh-CN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競爭較高，競爭對手有各式的手搖飲店，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其中</a:t>
            </a:r>
            <a:r>
              <a:rPr lang="zh-CN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手搖飲店還會不定時推出新品。</a:t>
            </a:r>
          </a:p>
        </p:txBody>
      </p:sp>
      <p:grpSp>
        <p:nvGrpSpPr>
          <p:cNvPr id="490" name="Google Shape;490;p17"/>
          <p:cNvGrpSpPr/>
          <p:nvPr/>
        </p:nvGrpSpPr>
        <p:grpSpPr>
          <a:xfrm>
            <a:off x="1174278" y="1922415"/>
            <a:ext cx="4140000" cy="4140000"/>
            <a:chOff x="1582583" y="2793408"/>
            <a:chExt cx="3143221" cy="3164865"/>
          </a:xfrm>
        </p:grpSpPr>
        <p:sp>
          <p:nvSpPr>
            <p:cNvPr id="491" name="Google Shape;491;p17"/>
            <p:cNvSpPr/>
            <p:nvPr/>
          </p:nvSpPr>
          <p:spPr>
            <a:xfrm>
              <a:off x="1886355" y="3131756"/>
              <a:ext cx="2467737" cy="2467737"/>
            </a:xfrm>
            <a:prstGeom prst="ellipse">
              <a:avLst/>
            </a:prstGeom>
            <a:noFill/>
            <a:ln w="10775" cap="flat" cmpd="sng">
              <a:solidFill>
                <a:srgbClr val="0A223C"/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3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3982380" y="3996173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1582583" y="3996173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2753032" y="2793408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2753032" y="5214849"/>
              <a:ext cx="743424" cy="743424"/>
            </a:xfrm>
            <a:prstGeom prst="ellipse">
              <a:avLst/>
            </a:prstGeom>
            <a:solidFill>
              <a:schemeClr val="lt1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cxnSp>
          <p:nvCxnSpPr>
            <p:cNvPr id="496" name="Google Shape;496;p17"/>
            <p:cNvCxnSpPr>
              <a:cxnSpLocks/>
              <a:stCxn id="494" idx="4"/>
            </p:cNvCxnSpPr>
            <p:nvPr/>
          </p:nvCxnSpPr>
          <p:spPr>
            <a:xfrm>
              <a:off x="3124744" y="3536832"/>
              <a:ext cx="2400" cy="337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7" name="Google Shape;497;p17"/>
            <p:cNvCxnSpPr>
              <a:endCxn id="493" idx="6"/>
            </p:cNvCxnSpPr>
            <p:nvPr/>
          </p:nvCxnSpPr>
          <p:spPr>
            <a:xfrm rot="10800000">
              <a:off x="2326007" y="4367885"/>
              <a:ext cx="1656300" cy="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8" name="Google Shape;498;p17"/>
            <p:cNvCxnSpPr>
              <a:endCxn id="493" idx="6"/>
            </p:cNvCxnSpPr>
            <p:nvPr/>
          </p:nvCxnSpPr>
          <p:spPr>
            <a:xfrm flipH="1">
              <a:off x="2326007" y="4365485"/>
              <a:ext cx="306600" cy="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9" name="Google Shape;499;p17"/>
            <p:cNvCxnSpPr>
              <a:endCxn id="495" idx="0"/>
            </p:cNvCxnSpPr>
            <p:nvPr/>
          </p:nvCxnSpPr>
          <p:spPr>
            <a:xfrm>
              <a:off x="3122344" y="4861449"/>
              <a:ext cx="2400" cy="353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0" name="Google Shape;500;p17"/>
            <p:cNvSpPr/>
            <p:nvPr/>
          </p:nvSpPr>
          <p:spPr>
            <a:xfrm>
              <a:off x="2631233" y="3874374"/>
              <a:ext cx="987022" cy="987022"/>
            </a:xfrm>
            <a:prstGeom prst="ellipse">
              <a:avLst/>
            </a:prstGeom>
            <a:solidFill>
              <a:srgbClr val="0A233E"/>
            </a:solidFill>
            <a:ln w="10775" cap="flat" cmpd="sng">
              <a:solidFill>
                <a:srgbClr val="0A223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7700" tIns="38850" rIns="77700" bIns="388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4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01" name="Google Shape;501;p17"/>
          <p:cNvGrpSpPr/>
          <p:nvPr/>
        </p:nvGrpSpPr>
        <p:grpSpPr>
          <a:xfrm>
            <a:off x="5588494" y="3862935"/>
            <a:ext cx="410759" cy="258960"/>
            <a:chOff x="4960457" y="3970611"/>
            <a:chExt cx="751072" cy="473508"/>
          </a:xfrm>
        </p:grpSpPr>
        <p:sp>
          <p:nvSpPr>
            <p:cNvPr id="502" name="Google Shape;502;p17"/>
            <p:cNvSpPr/>
            <p:nvPr/>
          </p:nvSpPr>
          <p:spPr>
            <a:xfrm>
              <a:off x="4960457" y="3970611"/>
              <a:ext cx="473508" cy="47350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rgbClr val="0E2F53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5238021" y="3970611"/>
              <a:ext cx="473508" cy="473508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rgbClr val="0E2F53">
                    <a:alpha val="0"/>
                  </a:srgbClr>
                </a:gs>
              </a:gsLst>
              <a:lin ang="108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504" name="Google Shape;504;p17"/>
          <p:cNvSpPr txBox="1">
            <a:spLocks noGrp="1"/>
          </p:cNvSpPr>
          <p:nvPr>
            <p:ph type="body" idx="1"/>
          </p:nvPr>
        </p:nvSpPr>
        <p:spPr>
          <a:xfrm>
            <a:off x="5269407" y="741961"/>
            <a:ext cx="16531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五力分析</a:t>
            </a:r>
            <a:endParaRPr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F541D6-B936-4EC6-8AB5-31E7200F45C6}"/>
              </a:ext>
            </a:extLst>
          </p:cNvPr>
          <p:cNvSpPr txBox="1"/>
          <p:nvPr/>
        </p:nvSpPr>
        <p:spPr>
          <a:xfrm>
            <a:off x="2717478" y="2036719"/>
            <a:ext cx="97917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潛在進入者的威脅</a:t>
            </a:r>
          </a:p>
          <a:p>
            <a:pPr algn="ctr"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6A9F528-A5BC-47A8-9D22-1F53D308830B}"/>
              </a:ext>
            </a:extLst>
          </p:cNvPr>
          <p:cNvSpPr txBox="1"/>
          <p:nvPr/>
        </p:nvSpPr>
        <p:spPr>
          <a:xfrm>
            <a:off x="1174168" y="3610953"/>
            <a:ext cx="97917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供應商</a:t>
            </a:r>
            <a:br>
              <a:rPr lang="en-US" altLang="zh-TW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議價能力</a:t>
            </a:r>
          </a:p>
          <a:p>
            <a:pPr algn="ctr"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DADFC8-B47F-47B4-93E7-78273B3435DA}"/>
              </a:ext>
            </a:extLst>
          </p:cNvPr>
          <p:cNvSpPr txBox="1"/>
          <p:nvPr/>
        </p:nvSpPr>
        <p:spPr>
          <a:xfrm>
            <a:off x="2717477" y="5216963"/>
            <a:ext cx="979179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替代品</a:t>
            </a:r>
            <a:br>
              <a:rPr lang="en-US" altLang="zh-TW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的威脅</a:t>
            </a:r>
          </a:p>
          <a:p>
            <a:pPr algn="ctr">
              <a:lnSpc>
                <a:spcPct val="150000"/>
              </a:lnSpc>
            </a:pP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CAE9C32-D9B3-444E-B66C-9CAB892091DC}"/>
              </a:ext>
            </a:extLst>
          </p:cNvPr>
          <p:cNvSpPr txBox="1"/>
          <p:nvPr/>
        </p:nvSpPr>
        <p:spPr>
          <a:xfrm>
            <a:off x="4359355" y="3610953"/>
            <a:ext cx="979179" cy="69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消費者</a:t>
            </a:r>
            <a:br>
              <a:rPr lang="en-US" altLang="zh-TW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4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議價能力</a:t>
            </a: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04D72FF-9300-4C40-9213-DEE438FDA8B6}"/>
              </a:ext>
            </a:extLst>
          </p:cNvPr>
          <p:cNvSpPr txBox="1"/>
          <p:nvPr/>
        </p:nvSpPr>
        <p:spPr>
          <a:xfrm>
            <a:off x="2492353" y="3613304"/>
            <a:ext cx="1440617" cy="78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1600" dirty="0">
                <a:solidFill>
                  <a:schemeClr val="bg1"/>
                </a:solidFill>
                <a:latin typeface="SimSun"/>
                <a:ea typeface="SimSun"/>
                <a:cs typeface="SimSun"/>
                <a:sym typeface="SimSun"/>
              </a:rPr>
              <a:t>現有競爭者</a:t>
            </a:r>
            <a:br>
              <a:rPr lang="en-US" altLang="zh-TW" sz="1600" dirty="0">
                <a:solidFill>
                  <a:schemeClr val="bg1"/>
                </a:solidFill>
                <a:latin typeface="SimSun"/>
                <a:ea typeface="SimSun"/>
                <a:cs typeface="SimSun"/>
                <a:sym typeface="SimSun"/>
              </a:rPr>
            </a:br>
            <a:r>
              <a:rPr lang="zh-TW" altLang="en-US" sz="1600" dirty="0">
                <a:solidFill>
                  <a:schemeClr val="bg1"/>
                </a:solidFill>
                <a:latin typeface="SimSun"/>
                <a:ea typeface="SimSun"/>
                <a:cs typeface="SimSun"/>
                <a:sym typeface="SimSun"/>
              </a:rPr>
              <a:t>的競爭</a:t>
            </a:r>
            <a:endParaRPr lang="zh-TW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44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">
            <a:extLst>
              <a:ext uri="{FF2B5EF4-FFF2-40B4-BE49-F238E27FC236}">
                <a16:creationId xmlns:a16="http://schemas.microsoft.com/office/drawing/2014/main" id="{E5CDDD60-19B5-4A77-9E00-7DDE2FF8C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TW" altLang="en-US" dirty="0"/>
              <a:t>系統規格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3294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6BCEF13-1CF7-97C4-01C3-5D79520E6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61" y="155864"/>
            <a:ext cx="10771170" cy="654627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9E48C2D-D98C-FFC3-A0FF-9BCC513A7F2B}"/>
              </a:ext>
            </a:extLst>
          </p:cNvPr>
          <p:cNvSpPr txBox="1"/>
          <p:nvPr/>
        </p:nvSpPr>
        <p:spPr>
          <a:xfrm>
            <a:off x="394854" y="280555"/>
            <a:ext cx="1693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E2F53"/>
              </a:buClr>
              <a:buSzPts val="2800"/>
            </a:pPr>
            <a:r>
              <a:rPr lang="zh-TW" altLang="en-US" sz="2800" b="1" dirty="0">
                <a:solidFill>
                  <a:srgbClr val="0E2F53"/>
                </a:solidFill>
                <a:latin typeface="SimSun"/>
                <a:ea typeface="SimSun"/>
                <a:sym typeface="SimSun"/>
              </a:rPr>
              <a:t>系統架構</a:t>
            </a:r>
          </a:p>
        </p:txBody>
      </p:sp>
    </p:spTree>
    <p:extLst>
      <p:ext uri="{BB962C8B-B14F-4D97-AF65-F5344CB8AC3E}">
        <p14:creationId xmlns:p14="http://schemas.microsoft.com/office/powerpoint/2010/main" val="349723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7;p22">
            <a:extLst>
              <a:ext uri="{FF2B5EF4-FFF2-40B4-BE49-F238E27FC236}">
                <a16:creationId xmlns:a16="http://schemas.microsoft.com/office/drawing/2014/main" id="{B612FFA8-96FA-4BD9-7156-718623795AA2}"/>
              </a:ext>
            </a:extLst>
          </p:cNvPr>
          <p:cNvSpPr/>
          <p:nvPr/>
        </p:nvSpPr>
        <p:spPr>
          <a:xfrm>
            <a:off x="1264920" y="4343949"/>
            <a:ext cx="4684185" cy="1894926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4" name="Google Shape;658;p22">
            <a:extLst>
              <a:ext uri="{FF2B5EF4-FFF2-40B4-BE49-F238E27FC236}">
                <a16:creationId xmlns:a16="http://schemas.microsoft.com/office/drawing/2014/main" id="{C5C1A5CC-D3D9-E649-0CB3-4CA2FDEA57D5}"/>
              </a:ext>
            </a:extLst>
          </p:cNvPr>
          <p:cNvGrpSpPr/>
          <p:nvPr/>
        </p:nvGrpSpPr>
        <p:grpSpPr>
          <a:xfrm>
            <a:off x="2657793" y="4101142"/>
            <a:ext cx="1898438" cy="429404"/>
            <a:chOff x="2657793" y="4101142"/>
            <a:chExt cx="1898438" cy="429404"/>
          </a:xfrm>
        </p:grpSpPr>
        <p:sp>
          <p:nvSpPr>
            <p:cNvPr id="5" name="Google Shape;659;p22">
              <a:extLst>
                <a:ext uri="{FF2B5EF4-FFF2-40B4-BE49-F238E27FC236}">
                  <a16:creationId xmlns:a16="http://schemas.microsoft.com/office/drawing/2014/main" id="{20506F1C-A59B-598D-E0A2-7B59597DF256}"/>
                </a:ext>
              </a:extLst>
            </p:cNvPr>
            <p:cNvSpPr/>
            <p:nvPr/>
          </p:nvSpPr>
          <p:spPr>
            <a:xfrm rot="5400000">
              <a:off x="3392310" y="3366625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" name="Google Shape;660;p22">
              <a:extLst>
                <a:ext uri="{FF2B5EF4-FFF2-40B4-BE49-F238E27FC236}">
                  <a16:creationId xmlns:a16="http://schemas.microsoft.com/office/drawing/2014/main" id="{CDCDD6EF-913D-720C-EC79-8551148CD04F}"/>
                </a:ext>
              </a:extLst>
            </p:cNvPr>
            <p:cNvSpPr/>
            <p:nvPr/>
          </p:nvSpPr>
          <p:spPr>
            <a:xfrm rot="5400000">
              <a:off x="3424219" y="3411126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7" name="Google Shape;661;p22">
            <a:extLst>
              <a:ext uri="{FF2B5EF4-FFF2-40B4-BE49-F238E27FC236}">
                <a16:creationId xmlns:a16="http://schemas.microsoft.com/office/drawing/2014/main" id="{2E6A39BB-1904-A71C-710E-1A025086046B}"/>
              </a:ext>
            </a:extLst>
          </p:cNvPr>
          <p:cNvSpPr/>
          <p:nvPr/>
        </p:nvSpPr>
        <p:spPr>
          <a:xfrm>
            <a:off x="6258253" y="4343732"/>
            <a:ext cx="4684185" cy="1895143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8" name="Google Shape;662;p22">
            <a:extLst>
              <a:ext uri="{FF2B5EF4-FFF2-40B4-BE49-F238E27FC236}">
                <a16:creationId xmlns:a16="http://schemas.microsoft.com/office/drawing/2014/main" id="{380BBAF6-40DB-402B-7BDD-E64A8E8A8027}"/>
              </a:ext>
            </a:extLst>
          </p:cNvPr>
          <p:cNvGrpSpPr/>
          <p:nvPr/>
        </p:nvGrpSpPr>
        <p:grpSpPr>
          <a:xfrm>
            <a:off x="7651126" y="4101141"/>
            <a:ext cx="1898438" cy="429404"/>
            <a:chOff x="7651126" y="4101141"/>
            <a:chExt cx="1898438" cy="429404"/>
          </a:xfrm>
        </p:grpSpPr>
        <p:sp>
          <p:nvSpPr>
            <p:cNvPr id="9" name="Google Shape;663;p22">
              <a:extLst>
                <a:ext uri="{FF2B5EF4-FFF2-40B4-BE49-F238E27FC236}">
                  <a16:creationId xmlns:a16="http://schemas.microsoft.com/office/drawing/2014/main" id="{1CACED27-177B-D65B-A459-7187EBC043B5}"/>
                </a:ext>
              </a:extLst>
            </p:cNvPr>
            <p:cNvSpPr/>
            <p:nvPr/>
          </p:nvSpPr>
          <p:spPr>
            <a:xfrm rot="5400000">
              <a:off x="8385643" y="3366624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" name="Google Shape;664;p22">
              <a:extLst>
                <a:ext uri="{FF2B5EF4-FFF2-40B4-BE49-F238E27FC236}">
                  <a16:creationId xmlns:a16="http://schemas.microsoft.com/office/drawing/2014/main" id="{B91BB4AF-EB90-88D6-B98F-A09EB90B61DF}"/>
                </a:ext>
              </a:extLst>
            </p:cNvPr>
            <p:cNvSpPr/>
            <p:nvPr/>
          </p:nvSpPr>
          <p:spPr>
            <a:xfrm rot="5400000">
              <a:off x="8417554" y="3411127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1" name="Google Shape;665;p22">
            <a:extLst>
              <a:ext uri="{FF2B5EF4-FFF2-40B4-BE49-F238E27FC236}">
                <a16:creationId xmlns:a16="http://schemas.microsoft.com/office/drawing/2014/main" id="{51E8288B-AFF2-35D6-3A6A-34D0E4271608}"/>
              </a:ext>
            </a:extLst>
          </p:cNvPr>
          <p:cNvSpPr/>
          <p:nvPr/>
        </p:nvSpPr>
        <p:spPr>
          <a:xfrm>
            <a:off x="6258253" y="1912523"/>
            <a:ext cx="4684185" cy="1894926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12" name="Google Shape;666;p22">
            <a:extLst>
              <a:ext uri="{FF2B5EF4-FFF2-40B4-BE49-F238E27FC236}">
                <a16:creationId xmlns:a16="http://schemas.microsoft.com/office/drawing/2014/main" id="{BE6C3AA4-E790-5C46-1619-16B3C2709601}"/>
              </a:ext>
            </a:extLst>
          </p:cNvPr>
          <p:cNvGrpSpPr/>
          <p:nvPr/>
        </p:nvGrpSpPr>
        <p:grpSpPr>
          <a:xfrm>
            <a:off x="7651126" y="1669824"/>
            <a:ext cx="1898438" cy="429404"/>
            <a:chOff x="7651126" y="1669824"/>
            <a:chExt cx="1898438" cy="429404"/>
          </a:xfrm>
        </p:grpSpPr>
        <p:sp>
          <p:nvSpPr>
            <p:cNvPr id="13" name="Google Shape;667;p22">
              <a:extLst>
                <a:ext uri="{FF2B5EF4-FFF2-40B4-BE49-F238E27FC236}">
                  <a16:creationId xmlns:a16="http://schemas.microsoft.com/office/drawing/2014/main" id="{4C022E82-E5A7-2276-8727-1635FD4EC46A}"/>
                </a:ext>
              </a:extLst>
            </p:cNvPr>
            <p:cNvSpPr/>
            <p:nvPr/>
          </p:nvSpPr>
          <p:spPr>
            <a:xfrm rot="5400000">
              <a:off x="8385643" y="935307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4" name="Google Shape;668;p22">
              <a:extLst>
                <a:ext uri="{FF2B5EF4-FFF2-40B4-BE49-F238E27FC236}">
                  <a16:creationId xmlns:a16="http://schemas.microsoft.com/office/drawing/2014/main" id="{47A7EF1B-8FC3-F2B1-17A4-6B47CE92C388}"/>
                </a:ext>
              </a:extLst>
            </p:cNvPr>
            <p:cNvSpPr/>
            <p:nvPr/>
          </p:nvSpPr>
          <p:spPr>
            <a:xfrm rot="5400000">
              <a:off x="8417554" y="979810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5" name="Google Shape;669;p22">
            <a:extLst>
              <a:ext uri="{FF2B5EF4-FFF2-40B4-BE49-F238E27FC236}">
                <a16:creationId xmlns:a16="http://schemas.microsoft.com/office/drawing/2014/main" id="{50718E4E-6158-EB02-F4D7-957D99AF56E8}"/>
              </a:ext>
            </a:extLst>
          </p:cNvPr>
          <p:cNvSpPr/>
          <p:nvPr/>
        </p:nvSpPr>
        <p:spPr>
          <a:xfrm>
            <a:off x="1264920" y="1912523"/>
            <a:ext cx="4684185" cy="1894926"/>
          </a:xfrm>
          <a:prstGeom prst="plaque">
            <a:avLst>
              <a:gd name="adj" fmla="val 5577"/>
            </a:avLst>
          </a:prstGeom>
          <a:solidFill>
            <a:schemeClr val="lt2">
              <a:alpha val="10980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16" name="Google Shape;670;p22">
            <a:extLst>
              <a:ext uri="{FF2B5EF4-FFF2-40B4-BE49-F238E27FC236}">
                <a16:creationId xmlns:a16="http://schemas.microsoft.com/office/drawing/2014/main" id="{85EF2E37-5DFA-DCD7-5D67-B019E3F09E94}"/>
              </a:ext>
            </a:extLst>
          </p:cNvPr>
          <p:cNvGrpSpPr/>
          <p:nvPr/>
        </p:nvGrpSpPr>
        <p:grpSpPr>
          <a:xfrm>
            <a:off x="2657793" y="1669824"/>
            <a:ext cx="1898438" cy="429404"/>
            <a:chOff x="2657793" y="1669824"/>
            <a:chExt cx="1898438" cy="429404"/>
          </a:xfrm>
        </p:grpSpPr>
        <p:sp>
          <p:nvSpPr>
            <p:cNvPr id="17" name="Google Shape;671;p22">
              <a:extLst>
                <a:ext uri="{FF2B5EF4-FFF2-40B4-BE49-F238E27FC236}">
                  <a16:creationId xmlns:a16="http://schemas.microsoft.com/office/drawing/2014/main" id="{8AD6BEFD-37B5-8E16-2782-1E904C8292BD}"/>
                </a:ext>
              </a:extLst>
            </p:cNvPr>
            <p:cNvSpPr/>
            <p:nvPr/>
          </p:nvSpPr>
          <p:spPr>
            <a:xfrm rot="5400000">
              <a:off x="3392310" y="935307"/>
              <a:ext cx="429404" cy="1898438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8" name="Google Shape;672;p22">
              <a:extLst>
                <a:ext uri="{FF2B5EF4-FFF2-40B4-BE49-F238E27FC236}">
                  <a16:creationId xmlns:a16="http://schemas.microsoft.com/office/drawing/2014/main" id="{68A67F04-F541-9A39-BDCC-B1B58B8E6C17}"/>
                </a:ext>
              </a:extLst>
            </p:cNvPr>
            <p:cNvSpPr/>
            <p:nvPr/>
          </p:nvSpPr>
          <p:spPr>
            <a:xfrm rot="5400000">
              <a:off x="3424221" y="979810"/>
              <a:ext cx="365583" cy="1809433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9" name="Google Shape;673;p22">
            <a:extLst>
              <a:ext uri="{FF2B5EF4-FFF2-40B4-BE49-F238E27FC236}">
                <a16:creationId xmlns:a16="http://schemas.microsoft.com/office/drawing/2014/main" id="{F6C3CAC5-B04B-D3C1-F031-7ACB0097E6AB}"/>
              </a:ext>
            </a:extLst>
          </p:cNvPr>
          <p:cNvSpPr txBox="1"/>
          <p:nvPr/>
        </p:nvSpPr>
        <p:spPr>
          <a:xfrm>
            <a:off x="2279396" y="1677980"/>
            <a:ext cx="1853935" cy="43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	Python</a:t>
            </a:r>
            <a:endParaRPr dirty="0"/>
          </a:p>
        </p:txBody>
      </p:sp>
      <p:sp>
        <p:nvSpPr>
          <p:cNvPr id="20" name="Google Shape;674;p22">
            <a:extLst>
              <a:ext uri="{FF2B5EF4-FFF2-40B4-BE49-F238E27FC236}">
                <a16:creationId xmlns:a16="http://schemas.microsoft.com/office/drawing/2014/main" id="{9D99EAA7-7F6F-4BF7-903F-40E938C62593}"/>
              </a:ext>
            </a:extLst>
          </p:cNvPr>
          <p:cNvSpPr txBox="1"/>
          <p:nvPr/>
        </p:nvSpPr>
        <p:spPr>
          <a:xfrm>
            <a:off x="7228226" y="1689333"/>
            <a:ext cx="2095186" cy="43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	Html</a:t>
            </a:r>
            <a:endParaRPr dirty="0"/>
          </a:p>
        </p:txBody>
      </p:sp>
      <p:sp>
        <p:nvSpPr>
          <p:cNvPr id="21" name="Google Shape;675;p22">
            <a:extLst>
              <a:ext uri="{FF2B5EF4-FFF2-40B4-BE49-F238E27FC236}">
                <a16:creationId xmlns:a16="http://schemas.microsoft.com/office/drawing/2014/main" id="{3AF3DF23-DFD7-67D3-8C2F-738A26DBBD20}"/>
              </a:ext>
            </a:extLst>
          </p:cNvPr>
          <p:cNvSpPr txBox="1"/>
          <p:nvPr/>
        </p:nvSpPr>
        <p:spPr>
          <a:xfrm>
            <a:off x="2155519" y="4135534"/>
            <a:ext cx="2138146" cy="460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	Django</a:t>
            </a:r>
            <a:endParaRPr dirty="0"/>
          </a:p>
        </p:txBody>
      </p:sp>
      <p:sp>
        <p:nvSpPr>
          <p:cNvPr id="22" name="Google Shape;676;p22">
            <a:extLst>
              <a:ext uri="{FF2B5EF4-FFF2-40B4-BE49-F238E27FC236}">
                <a16:creationId xmlns:a16="http://schemas.microsoft.com/office/drawing/2014/main" id="{9A3E0EE1-AD71-FA5B-6140-978395C5A32E}"/>
              </a:ext>
            </a:extLst>
          </p:cNvPr>
          <p:cNvSpPr txBox="1"/>
          <p:nvPr/>
        </p:nvSpPr>
        <p:spPr>
          <a:xfrm>
            <a:off x="7109052" y="4158001"/>
            <a:ext cx="2982586" cy="45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dirty="0"/>
          </a:p>
        </p:txBody>
      </p:sp>
      <p:sp>
        <p:nvSpPr>
          <p:cNvPr id="23" name="Google Shape;677;p22">
            <a:extLst>
              <a:ext uri="{FF2B5EF4-FFF2-40B4-BE49-F238E27FC236}">
                <a16:creationId xmlns:a16="http://schemas.microsoft.com/office/drawing/2014/main" id="{9CF9AE5C-F37C-7A7A-0997-2245D894902F}"/>
              </a:ext>
            </a:extLst>
          </p:cNvPr>
          <p:cNvSpPr txBox="1"/>
          <p:nvPr/>
        </p:nvSpPr>
        <p:spPr>
          <a:xfrm>
            <a:off x="1423924" y="2175413"/>
            <a:ext cx="4366177" cy="124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最易解讀的程式，也能夠去方便整理，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Django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也是採用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Python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語言來做運行。</a:t>
            </a:r>
            <a:endParaRPr sz="16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4" name="Google Shape;678;p22">
            <a:extLst>
              <a:ext uri="{FF2B5EF4-FFF2-40B4-BE49-F238E27FC236}">
                <a16:creationId xmlns:a16="http://schemas.microsoft.com/office/drawing/2014/main" id="{30531ED1-05D1-A000-6AC8-0341D84A4BB8}"/>
              </a:ext>
            </a:extLst>
          </p:cNvPr>
          <p:cNvSpPr txBox="1"/>
          <p:nvPr/>
        </p:nvSpPr>
        <p:spPr>
          <a:xfrm>
            <a:off x="6417257" y="2175413"/>
            <a:ext cx="4366177" cy="95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只要有瀏覽器都可以去做訪問，作為本組的前端開發工具。</a:t>
            </a:r>
            <a:endParaRPr sz="16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5" name="Google Shape;679;p22">
            <a:extLst>
              <a:ext uri="{FF2B5EF4-FFF2-40B4-BE49-F238E27FC236}">
                <a16:creationId xmlns:a16="http://schemas.microsoft.com/office/drawing/2014/main" id="{45207532-CEA6-8C8C-6358-5E0967D9B74B}"/>
              </a:ext>
            </a:extLst>
          </p:cNvPr>
          <p:cNvSpPr txBox="1"/>
          <p:nvPr/>
        </p:nvSpPr>
        <p:spPr>
          <a:xfrm>
            <a:off x="1423924" y="4630276"/>
            <a:ext cx="4366177" cy="124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Django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採用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Python 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語言編寫，框架組織良好，以其快速開發和整潔，作為本組的後端開發工具。</a:t>
            </a:r>
            <a:endParaRPr sz="16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6" name="Google Shape;680;p22">
            <a:extLst>
              <a:ext uri="{FF2B5EF4-FFF2-40B4-BE49-F238E27FC236}">
                <a16:creationId xmlns:a16="http://schemas.microsoft.com/office/drawing/2014/main" id="{9A194C07-3C41-0E56-CF6C-7B57E51E3CFA}"/>
              </a:ext>
            </a:extLst>
          </p:cNvPr>
          <p:cNvSpPr txBox="1"/>
          <p:nvPr/>
        </p:nvSpPr>
        <p:spPr>
          <a:xfrm>
            <a:off x="6417257" y="4630275"/>
            <a:ext cx="4366177" cy="14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建立共同合作的軟體開發平台，結合</a:t>
            </a:r>
            <a:r>
              <a:rPr lang="en-US" altLang="zh-TW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Fork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以及</a:t>
            </a:r>
            <a:r>
              <a:rPr lang="en-US" altLang="zh-TW" sz="1600" dirty="0" err="1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GitKraken</a:t>
            </a: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工具，可方便管理本組以及各自的資料夾，能清楚追蹤與紀錄每位成員的進度與動態，兼具審視檔案的功能，提供團隊開發更多的便利性，作為本組管理專案進度的工具。</a:t>
            </a:r>
            <a:endParaRPr sz="16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7" name="Google Shape;681;p22">
            <a:extLst>
              <a:ext uri="{FF2B5EF4-FFF2-40B4-BE49-F238E27FC236}">
                <a16:creationId xmlns:a16="http://schemas.microsoft.com/office/drawing/2014/main" id="{68803F13-1FEE-1A72-809C-F66D56996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50371" y="738799"/>
            <a:ext cx="26912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使用工具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70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">
            <a:extLst>
              <a:ext uri="{FF2B5EF4-FFF2-40B4-BE49-F238E27FC236}">
                <a16:creationId xmlns:a16="http://schemas.microsoft.com/office/drawing/2014/main" id="{BB9A83D4-9862-C8A8-7DC9-32974E7880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TW" altLang="en-US" dirty="0"/>
              <a:t>需求模型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572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3;p6">
            <a:extLst>
              <a:ext uri="{FF2B5EF4-FFF2-40B4-BE49-F238E27FC236}">
                <a16:creationId xmlns:a16="http://schemas.microsoft.com/office/drawing/2014/main" id="{09AA5D6A-A5C0-339A-49E0-5D468DE77056}"/>
              </a:ext>
            </a:extLst>
          </p:cNvPr>
          <p:cNvSpPr/>
          <p:nvPr/>
        </p:nvSpPr>
        <p:spPr>
          <a:xfrm>
            <a:off x="6787572" y="2057406"/>
            <a:ext cx="4251023" cy="3640471"/>
          </a:xfrm>
          <a:prstGeom prst="plaque">
            <a:avLst>
              <a:gd name="adj" fmla="val 4686"/>
            </a:avLst>
          </a:prstGeom>
          <a:noFill/>
          <a:ln w="19050" cap="flat" cmpd="sng">
            <a:solidFill>
              <a:srgbClr val="0511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4" name="Google Shape;275;p6">
            <a:extLst>
              <a:ext uri="{FF2B5EF4-FFF2-40B4-BE49-F238E27FC236}">
                <a16:creationId xmlns:a16="http://schemas.microsoft.com/office/drawing/2014/main" id="{1450096E-E4EA-FA97-F29C-D6394F977E7A}"/>
              </a:ext>
            </a:extLst>
          </p:cNvPr>
          <p:cNvGrpSpPr/>
          <p:nvPr/>
        </p:nvGrpSpPr>
        <p:grpSpPr>
          <a:xfrm>
            <a:off x="6298079" y="4885999"/>
            <a:ext cx="1476745" cy="429404"/>
            <a:chOff x="6298080" y="4886000"/>
            <a:chExt cx="1476745" cy="429404"/>
          </a:xfrm>
        </p:grpSpPr>
        <p:sp>
          <p:nvSpPr>
            <p:cNvPr id="5" name="Google Shape;276;p6">
              <a:extLst>
                <a:ext uri="{FF2B5EF4-FFF2-40B4-BE49-F238E27FC236}">
                  <a16:creationId xmlns:a16="http://schemas.microsoft.com/office/drawing/2014/main" id="{7A91E009-475F-C45D-191C-59CD03EE9176}"/>
                </a:ext>
              </a:extLst>
            </p:cNvPr>
            <p:cNvSpPr/>
            <p:nvPr/>
          </p:nvSpPr>
          <p:spPr>
            <a:xfrm rot="5400000">
              <a:off x="6821750" y="4362329"/>
              <a:ext cx="429404" cy="1476745"/>
            </a:xfrm>
            <a:prstGeom prst="plaque">
              <a:avLst>
                <a:gd name="adj" fmla="val 18675"/>
              </a:avLst>
            </a:prstGeom>
            <a:solidFill>
              <a:srgbClr val="081C3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" name="Google Shape;277;p6">
              <a:extLst>
                <a:ext uri="{FF2B5EF4-FFF2-40B4-BE49-F238E27FC236}">
                  <a16:creationId xmlns:a16="http://schemas.microsoft.com/office/drawing/2014/main" id="{7E618E49-71C2-75B3-F94C-8F7770B83EB1}"/>
                </a:ext>
              </a:extLst>
            </p:cNvPr>
            <p:cNvSpPr/>
            <p:nvPr/>
          </p:nvSpPr>
          <p:spPr>
            <a:xfrm rot="5400000">
              <a:off x="6847530" y="4408174"/>
              <a:ext cx="377122" cy="1395397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7" name="Google Shape;279;p6">
            <a:extLst>
              <a:ext uri="{FF2B5EF4-FFF2-40B4-BE49-F238E27FC236}">
                <a16:creationId xmlns:a16="http://schemas.microsoft.com/office/drawing/2014/main" id="{A7F0738B-6193-183F-AB75-AF4A97EE4345}"/>
              </a:ext>
            </a:extLst>
          </p:cNvPr>
          <p:cNvSpPr/>
          <p:nvPr/>
        </p:nvSpPr>
        <p:spPr>
          <a:xfrm>
            <a:off x="1501197" y="2057405"/>
            <a:ext cx="4251023" cy="3640471"/>
          </a:xfrm>
          <a:prstGeom prst="plaque">
            <a:avLst>
              <a:gd name="adj" fmla="val 4686"/>
            </a:avLst>
          </a:prstGeom>
          <a:noFill/>
          <a:ln w="19050" cap="flat" cmpd="sng">
            <a:solidFill>
              <a:srgbClr val="0511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8" name="Google Shape;280;p6">
            <a:extLst>
              <a:ext uri="{FF2B5EF4-FFF2-40B4-BE49-F238E27FC236}">
                <a16:creationId xmlns:a16="http://schemas.microsoft.com/office/drawing/2014/main" id="{08E92EB0-49DE-6D6B-495C-0F728E6EC19C}"/>
              </a:ext>
            </a:extLst>
          </p:cNvPr>
          <p:cNvGrpSpPr/>
          <p:nvPr/>
        </p:nvGrpSpPr>
        <p:grpSpPr>
          <a:xfrm>
            <a:off x="874713" y="4887055"/>
            <a:ext cx="1476745" cy="429404"/>
            <a:chOff x="874713" y="4887055"/>
            <a:chExt cx="1476745" cy="429404"/>
          </a:xfrm>
        </p:grpSpPr>
        <p:sp>
          <p:nvSpPr>
            <p:cNvPr id="9" name="Google Shape;281;p6">
              <a:extLst>
                <a:ext uri="{FF2B5EF4-FFF2-40B4-BE49-F238E27FC236}">
                  <a16:creationId xmlns:a16="http://schemas.microsoft.com/office/drawing/2014/main" id="{493C7102-F7E6-67E7-325B-0C1DED88EE6D}"/>
                </a:ext>
              </a:extLst>
            </p:cNvPr>
            <p:cNvSpPr/>
            <p:nvPr/>
          </p:nvSpPr>
          <p:spPr>
            <a:xfrm rot="5400000">
              <a:off x="1398383" y="4363384"/>
              <a:ext cx="429404" cy="1476745"/>
            </a:xfrm>
            <a:prstGeom prst="plaque">
              <a:avLst>
                <a:gd name="adj" fmla="val 18675"/>
              </a:avLst>
            </a:prstGeom>
            <a:solidFill>
              <a:srgbClr val="081C3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10" name="Google Shape;282;p6">
              <a:extLst>
                <a:ext uri="{FF2B5EF4-FFF2-40B4-BE49-F238E27FC236}">
                  <a16:creationId xmlns:a16="http://schemas.microsoft.com/office/drawing/2014/main" id="{739BDFE2-2D9D-F13E-F071-EB4CD8B2A01A}"/>
                </a:ext>
              </a:extLst>
            </p:cNvPr>
            <p:cNvSpPr/>
            <p:nvPr/>
          </p:nvSpPr>
          <p:spPr>
            <a:xfrm rot="5400000">
              <a:off x="1424163" y="4409229"/>
              <a:ext cx="377122" cy="1395397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11" name="Google Shape;283;p6">
            <a:extLst>
              <a:ext uri="{FF2B5EF4-FFF2-40B4-BE49-F238E27FC236}">
                <a16:creationId xmlns:a16="http://schemas.microsoft.com/office/drawing/2014/main" id="{763CB755-37D5-746A-0A83-4C113AB2C2D9}"/>
              </a:ext>
            </a:extLst>
          </p:cNvPr>
          <p:cNvSpPr txBox="1"/>
          <p:nvPr/>
        </p:nvSpPr>
        <p:spPr>
          <a:xfrm>
            <a:off x="1043810" y="4925291"/>
            <a:ext cx="1118049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使用者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" name="Google Shape;284;p6">
            <a:extLst>
              <a:ext uri="{FF2B5EF4-FFF2-40B4-BE49-F238E27FC236}">
                <a16:creationId xmlns:a16="http://schemas.microsoft.com/office/drawing/2014/main" id="{10DAE229-7120-2211-5BA5-30F2ED8BAB7C}"/>
              </a:ext>
            </a:extLst>
          </p:cNvPr>
          <p:cNvSpPr txBox="1"/>
          <p:nvPr/>
        </p:nvSpPr>
        <p:spPr>
          <a:xfrm>
            <a:off x="6467177" y="4924236"/>
            <a:ext cx="1118049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系統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3" name="Google Shape;285;p6">
            <a:extLst>
              <a:ext uri="{FF2B5EF4-FFF2-40B4-BE49-F238E27FC236}">
                <a16:creationId xmlns:a16="http://schemas.microsoft.com/office/drawing/2014/main" id="{281846A6-F89D-E14C-CDA6-F7BDF9AA4C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94734" y="739488"/>
            <a:ext cx="20071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11F"/>
              </a:buClr>
              <a:buSzPts val="2800"/>
              <a:buFont typeface="Arial"/>
              <a:buNone/>
            </a:pPr>
            <a:r>
              <a:rPr lang="zh-TW" altLang="en-US" dirty="0">
                <a:solidFill>
                  <a:srgbClr val="05111F"/>
                </a:solidFill>
              </a:rPr>
              <a:t>功能性需求</a:t>
            </a:r>
            <a:endParaRPr dirty="0">
              <a:solidFill>
                <a:srgbClr val="05111F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BE0AA81-788E-1FF9-F7FF-01A2D355E998}"/>
              </a:ext>
            </a:extLst>
          </p:cNvPr>
          <p:cNvSpPr txBox="1"/>
          <p:nvPr/>
        </p:nvSpPr>
        <p:spPr>
          <a:xfrm>
            <a:off x="1633241" y="2637276"/>
            <a:ext cx="3986934" cy="2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just">
              <a:lnSpc>
                <a:spcPct val="120000"/>
              </a:lnSpc>
              <a:buNone/>
              <a:defRPr sz="1600">
                <a:solidFill>
                  <a:srgbClr val="3F3F3F"/>
                </a:solidFill>
                <a:latin typeface="SimSun"/>
                <a:ea typeface="SimSun"/>
                <a:cs typeface="SimSun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zh-TW" altLang="en-US" sz="1800" dirty="0"/>
              <a:t>用戶註冊和登入：</a:t>
            </a:r>
            <a:br>
              <a:rPr lang="en-US" altLang="zh-TW" sz="1800" dirty="0"/>
            </a:br>
            <a:r>
              <a:rPr lang="zh-TW" altLang="en-US" sz="1800" dirty="0"/>
              <a:t>驗證用戶名和生日的正確性。</a:t>
            </a:r>
            <a:br>
              <a:rPr lang="en-US" altLang="zh-TW" sz="1800" dirty="0"/>
            </a:br>
            <a:endParaRPr lang="zh-TW" altLang="en-US" sz="1800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sz="1800" dirty="0"/>
              <a:t>問卷填寫和提交：</a:t>
            </a:r>
            <a:br>
              <a:rPr lang="en-US" altLang="zh-TW" sz="1800" dirty="0"/>
            </a:br>
            <a:r>
              <a:rPr lang="zh-TW" altLang="en-US" sz="1800" dirty="0"/>
              <a:t>在前端頁面上填寫、提交問卷，並得到提交成功的確認。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97EA868-8AD8-7FF4-AF50-2D25E283DC22}"/>
              </a:ext>
            </a:extLst>
          </p:cNvPr>
          <p:cNvSpPr txBox="1"/>
          <p:nvPr/>
        </p:nvSpPr>
        <p:spPr>
          <a:xfrm>
            <a:off x="6945929" y="2735625"/>
            <a:ext cx="3986934" cy="2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just">
              <a:lnSpc>
                <a:spcPct val="120000"/>
              </a:lnSpc>
              <a:buNone/>
              <a:defRPr sz="1600">
                <a:solidFill>
                  <a:srgbClr val="3F3F3F"/>
                </a:solidFill>
                <a:latin typeface="SimSun"/>
                <a:ea typeface="SimSun"/>
                <a:cs typeface="SimSun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zh-TW" altLang="en-US" sz="1800" dirty="0"/>
              <a:t>配方管理：</a:t>
            </a:r>
            <a:br>
              <a:rPr lang="en-US" altLang="zh-TW" sz="1800" dirty="0"/>
            </a:br>
            <a:r>
              <a:rPr lang="zh-TW" altLang="en-US" sz="1800" dirty="0"/>
              <a:t>根據問卷數據自動生成藥草配方。</a:t>
            </a:r>
            <a:br>
              <a:rPr lang="en-US" altLang="zh-TW" sz="1800" dirty="0"/>
            </a:br>
            <a:endParaRPr lang="zh-TW" altLang="en-US" sz="1800" dirty="0"/>
          </a:p>
          <a:p>
            <a:pPr marL="342900" indent="-342900" algn="l">
              <a:buFont typeface="+mj-lt"/>
              <a:buAutoNum type="arabicPeriod"/>
            </a:pPr>
            <a:r>
              <a:rPr lang="zh-TW" altLang="en-US" sz="1800" dirty="0"/>
              <a:t>庫存管理：</a:t>
            </a:r>
            <a:br>
              <a:rPr lang="en-US" altLang="zh-TW" sz="1800" dirty="0"/>
            </a:br>
            <a:r>
              <a:rPr lang="zh-TW" altLang="en-US" sz="1800" dirty="0"/>
              <a:t>管理藥草庫存數據，並記錄每次更新的時間和數量。</a:t>
            </a:r>
          </a:p>
        </p:txBody>
      </p:sp>
    </p:spTree>
    <p:extLst>
      <p:ext uri="{BB962C8B-B14F-4D97-AF65-F5344CB8AC3E}">
        <p14:creationId xmlns:p14="http://schemas.microsoft.com/office/powerpoint/2010/main" val="3728439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79;p6">
            <a:extLst>
              <a:ext uri="{FF2B5EF4-FFF2-40B4-BE49-F238E27FC236}">
                <a16:creationId xmlns:a16="http://schemas.microsoft.com/office/drawing/2014/main" id="{75E3DF88-3222-1EAD-D245-4E1617E2C6C4}"/>
              </a:ext>
            </a:extLst>
          </p:cNvPr>
          <p:cNvSpPr/>
          <p:nvPr/>
        </p:nvSpPr>
        <p:spPr>
          <a:xfrm>
            <a:off x="1501197" y="2057405"/>
            <a:ext cx="9334443" cy="3640471"/>
          </a:xfrm>
          <a:prstGeom prst="plaque">
            <a:avLst>
              <a:gd name="adj" fmla="val 4686"/>
            </a:avLst>
          </a:prstGeom>
          <a:noFill/>
          <a:ln w="19050" cap="flat" cmpd="sng">
            <a:solidFill>
              <a:srgbClr val="0511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" name="Google Shape;285;p6">
            <a:extLst>
              <a:ext uri="{FF2B5EF4-FFF2-40B4-BE49-F238E27FC236}">
                <a16:creationId xmlns:a16="http://schemas.microsoft.com/office/drawing/2014/main" id="{34DC3780-5319-295C-6CF8-0A1ABDE8C8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24807" y="723446"/>
            <a:ext cx="234238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11F"/>
              </a:buClr>
              <a:buSzPts val="2800"/>
              <a:buFont typeface="Arial"/>
              <a:buNone/>
            </a:pPr>
            <a:r>
              <a:rPr lang="zh-TW" altLang="en-US" dirty="0">
                <a:solidFill>
                  <a:srgbClr val="05111F"/>
                </a:solidFill>
              </a:rPr>
              <a:t>非功能性需求</a:t>
            </a:r>
            <a:endParaRPr dirty="0">
              <a:solidFill>
                <a:srgbClr val="05111F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740BEE4-C11D-F4B9-38E8-F8534DFB8F3B}"/>
              </a:ext>
            </a:extLst>
          </p:cNvPr>
          <p:cNvSpPr txBox="1"/>
          <p:nvPr/>
        </p:nvSpPr>
        <p:spPr>
          <a:xfrm>
            <a:off x="2189444" y="2857545"/>
            <a:ext cx="8379439" cy="2284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just">
              <a:lnSpc>
                <a:spcPct val="120000"/>
              </a:lnSpc>
              <a:buNone/>
              <a:defRPr sz="1600">
                <a:solidFill>
                  <a:srgbClr val="3F3F3F"/>
                </a:solidFill>
                <a:latin typeface="SimSun"/>
                <a:ea typeface="SimSun"/>
                <a:cs typeface="SimSun"/>
              </a:defRPr>
            </a:lvl1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TW" altLang="en-US" sz="2000" dirty="0"/>
              <a:t>性能：系統在</a:t>
            </a:r>
            <a:r>
              <a:rPr lang="en-US" altLang="zh-TW" sz="2000" dirty="0"/>
              <a:t>2</a:t>
            </a:r>
            <a:r>
              <a:rPr lang="zh-TW" altLang="en-US" sz="2000" dirty="0"/>
              <a:t>秒內響應用戶請求，例如登入、問卷提交和配方生成。</a:t>
            </a:r>
            <a:br>
              <a:rPr lang="en-US" altLang="zh-TW" sz="2000" dirty="0"/>
            </a:br>
            <a:br>
              <a:rPr lang="en-US" altLang="zh-TW" sz="2000" dirty="0"/>
            </a:br>
            <a:endParaRPr lang="zh-TW" altLang="en-US" sz="20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zh-TW" altLang="en-US" sz="2000" dirty="0"/>
              <a:t>兼容性：兼容主流的網頁瀏覽器</a:t>
            </a:r>
            <a:br>
              <a:rPr lang="en-US" altLang="zh-TW" sz="2000" dirty="0"/>
            </a:br>
            <a:r>
              <a:rPr lang="zh-TW" altLang="en-US" sz="2000" dirty="0"/>
              <a:t>       （例如</a:t>
            </a:r>
            <a:r>
              <a:rPr lang="en-US" altLang="zh-TW" sz="2000" dirty="0"/>
              <a:t>Chrome</a:t>
            </a:r>
            <a:r>
              <a:rPr lang="zh-TW" altLang="en-US" sz="2000" dirty="0"/>
              <a:t>、</a:t>
            </a:r>
            <a:r>
              <a:rPr lang="en-US" altLang="zh-TW" sz="2000" dirty="0"/>
              <a:t>Firefox</a:t>
            </a:r>
            <a:r>
              <a:rPr lang="zh-TW" altLang="en-US" sz="2000" dirty="0"/>
              <a:t>、</a:t>
            </a:r>
            <a:r>
              <a:rPr lang="en-US" altLang="zh-TW" sz="2000" dirty="0"/>
              <a:t>Safari</a:t>
            </a:r>
            <a:r>
              <a:rPr lang="zh-TW" altLang="en-US" sz="2000" dirty="0"/>
              <a:t>和</a:t>
            </a:r>
            <a:r>
              <a:rPr lang="en-US" altLang="zh-TW" sz="2000" dirty="0"/>
              <a:t>Edge</a:t>
            </a:r>
            <a:r>
              <a:rPr lang="zh-TW" altLang="en-US" sz="2000" dirty="0"/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573363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EFC1AA3-700D-6683-F570-D0DE76E30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85" y="0"/>
            <a:ext cx="8021632" cy="685799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E4756A4-1844-BFA3-97F1-7ADEF56F4CBB}"/>
              </a:ext>
            </a:extLst>
          </p:cNvPr>
          <p:cNvSpPr txBox="1"/>
          <p:nvPr/>
        </p:nvSpPr>
        <p:spPr>
          <a:xfrm>
            <a:off x="0" y="272832"/>
            <a:ext cx="260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rgbClr val="0E2F53"/>
              </a:buClr>
              <a:buSzPts val="2800"/>
              <a:defRPr sz="2800" b="1">
                <a:solidFill>
                  <a:srgbClr val="0E2F53"/>
                </a:solidFill>
                <a:latin typeface="SimSun"/>
                <a:ea typeface="SimSun"/>
              </a:defRPr>
            </a:lvl1pPr>
          </a:lstStyle>
          <a:p>
            <a:r>
              <a:rPr lang="zh-TW" altLang="en-US" dirty="0"/>
              <a:t>使用個案圖</a:t>
            </a:r>
          </a:p>
        </p:txBody>
      </p:sp>
    </p:spTree>
    <p:extLst>
      <p:ext uri="{BB962C8B-B14F-4D97-AF65-F5344CB8AC3E}">
        <p14:creationId xmlns:p14="http://schemas.microsoft.com/office/powerpoint/2010/main" val="3469863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B9199F90-A03F-20F2-C031-BE27306B1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使用個案描述</a:t>
            </a:r>
          </a:p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FAE76F1-406B-4374-8D0D-64E4F6B3E1DF}"/>
              </a:ext>
            </a:extLst>
          </p:cNvPr>
          <p:cNvGrpSpPr/>
          <p:nvPr/>
        </p:nvGrpSpPr>
        <p:grpSpPr>
          <a:xfrm>
            <a:off x="107061" y="1714500"/>
            <a:ext cx="5988939" cy="3429000"/>
            <a:chOff x="-190500" y="2498824"/>
            <a:chExt cx="6286500" cy="345201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7E31B55-1B8D-B434-8130-49879C30A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90500" y="2983611"/>
              <a:ext cx="6286500" cy="2967228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F07A011-A584-782C-DE4A-3013D5299025}"/>
                </a:ext>
              </a:extLst>
            </p:cNvPr>
            <p:cNvSpPr txBox="1"/>
            <p:nvPr/>
          </p:nvSpPr>
          <p:spPr>
            <a:xfrm>
              <a:off x="2053920" y="2498824"/>
              <a:ext cx="2108505" cy="346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▼表</a:t>
              </a:r>
              <a:r>
                <a:rPr lang="en-US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5-3-1 </a:t>
              </a:r>
              <a:r>
                <a:rPr lang="zh-TW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填寫問卷</a:t>
              </a:r>
              <a:endParaRPr lang="zh-TW" altLang="en-US" dirty="0"/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E49586F1-E957-516F-C748-2C9864DBEAF6}"/>
              </a:ext>
            </a:extLst>
          </p:cNvPr>
          <p:cNvGrpSpPr/>
          <p:nvPr/>
        </p:nvGrpSpPr>
        <p:grpSpPr>
          <a:xfrm>
            <a:off x="5831587" y="1679948"/>
            <a:ext cx="6360413" cy="3531489"/>
            <a:chOff x="6027039" y="2495550"/>
            <a:chExt cx="6286500" cy="345528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F29454CF-CD5F-79DC-47D2-7ED07AA23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7039" y="2983611"/>
              <a:ext cx="6286500" cy="2967228"/>
            </a:xfrm>
            <a:prstGeom prst="rect">
              <a:avLst/>
            </a:prstGeom>
          </p:spPr>
        </p:pic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082384C-2A24-2D18-FAA7-0EDEC09AF59C}"/>
                </a:ext>
              </a:extLst>
            </p:cNvPr>
            <p:cNvSpPr txBox="1"/>
            <p:nvPr/>
          </p:nvSpPr>
          <p:spPr>
            <a:xfrm>
              <a:off x="8029577" y="2495550"/>
              <a:ext cx="2396693" cy="3365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▼表</a:t>
              </a:r>
              <a:r>
                <a:rPr lang="en-US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5-3-2 </a:t>
              </a:r>
              <a:r>
                <a:rPr lang="zh-TW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查看歷史紀錄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6865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C9732C45-A0BA-37D7-27C4-EFD700EF7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使用個案描述</a:t>
            </a:r>
          </a:p>
          <a:p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7CCEDED-7A86-FAA0-9622-77D20104E020}"/>
              </a:ext>
            </a:extLst>
          </p:cNvPr>
          <p:cNvGrpSpPr/>
          <p:nvPr/>
        </p:nvGrpSpPr>
        <p:grpSpPr>
          <a:xfrm>
            <a:off x="0" y="1714500"/>
            <a:ext cx="5891046" cy="3496938"/>
            <a:chOff x="0" y="1714500"/>
            <a:chExt cx="5891046" cy="3496938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79011AE8-30BD-3A73-0AAF-2414EDA9710D}"/>
                </a:ext>
              </a:extLst>
            </p:cNvPr>
            <p:cNvSpPr txBox="1"/>
            <p:nvPr/>
          </p:nvSpPr>
          <p:spPr>
            <a:xfrm>
              <a:off x="2245245" y="1714500"/>
              <a:ext cx="200870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▼表</a:t>
              </a:r>
              <a:r>
                <a:rPr lang="en-US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5-3-3 </a:t>
              </a:r>
              <a:r>
                <a:rPr lang="zh-TW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登入</a:t>
              </a:r>
              <a:r>
                <a:rPr lang="en-US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(</a:t>
              </a:r>
              <a:r>
                <a:rPr lang="zh-TW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員工</a:t>
              </a:r>
              <a:r>
                <a:rPr lang="en-US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)</a:t>
              </a:r>
              <a:endParaRPr lang="zh-TW" altLang="en-US" dirty="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EEDBB9CE-A3AB-E58B-71F2-3B2FDEDB0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13722"/>
              <a:ext cx="5891046" cy="2997716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9BD40647-4381-0D32-D134-AE910CB39E32}"/>
              </a:ext>
            </a:extLst>
          </p:cNvPr>
          <p:cNvGrpSpPr/>
          <p:nvPr/>
        </p:nvGrpSpPr>
        <p:grpSpPr>
          <a:xfrm>
            <a:off x="5891046" y="1679948"/>
            <a:ext cx="6005679" cy="3531491"/>
            <a:chOff x="5891046" y="1679948"/>
            <a:chExt cx="6005679" cy="3531491"/>
          </a:xfrm>
        </p:grpSpPr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926E3A0-6766-3248-48DC-1A98284D28B6}"/>
                </a:ext>
              </a:extLst>
            </p:cNvPr>
            <p:cNvSpPr txBox="1"/>
            <p:nvPr/>
          </p:nvSpPr>
          <p:spPr>
            <a:xfrm>
              <a:off x="7857670" y="1679948"/>
              <a:ext cx="24248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▼表</a:t>
              </a:r>
              <a:r>
                <a:rPr lang="en-US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5-3-4 </a:t>
              </a:r>
              <a:r>
                <a:rPr lang="zh-TW" altLang="zh-TW" sz="1400" dirty="0">
                  <a:effectLst/>
                  <a:ea typeface="標楷體" panose="03000509000000000000" pitchFamily="65" charset="-120"/>
                  <a:cs typeface="Times New Roman" panose="02020603050405020304" pitchFamily="18" charset="0"/>
                </a:rPr>
                <a:t>更新庫存</a:t>
              </a:r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C07E93A4-3E1F-BDA4-9728-981EAE19C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91046" y="2213723"/>
              <a:ext cx="6005679" cy="2997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250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" descr="模糊的照片&#10;&#10;描述已自动生成"/>
          <p:cNvPicPr preferRelativeResize="0"/>
          <p:nvPr/>
        </p:nvPicPr>
        <p:blipFill rotWithShape="1">
          <a:blip r:embed="rId3">
            <a:alphaModFix amt="38000"/>
          </a:blip>
          <a:srcRect/>
          <a:stretch/>
        </p:blipFill>
        <p:spPr>
          <a:xfrm>
            <a:off x="0" y="3022126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41" name="Google Shape;141;p2"/>
          <p:cNvGrpSpPr/>
          <p:nvPr/>
        </p:nvGrpSpPr>
        <p:grpSpPr>
          <a:xfrm>
            <a:off x="1080000" y="2664096"/>
            <a:ext cx="828510" cy="2513306"/>
            <a:chOff x="516866" y="2631107"/>
            <a:chExt cx="828510" cy="2513306"/>
          </a:xfrm>
        </p:grpSpPr>
        <p:grpSp>
          <p:nvGrpSpPr>
            <p:cNvPr id="142" name="Google Shape;142;p2"/>
            <p:cNvGrpSpPr/>
            <p:nvPr/>
          </p:nvGrpSpPr>
          <p:grpSpPr>
            <a:xfrm>
              <a:off x="516866" y="2631107"/>
              <a:ext cx="828510" cy="2513306"/>
              <a:chOff x="8824903" y="2694234"/>
              <a:chExt cx="828510" cy="2513306"/>
            </a:xfrm>
          </p:grpSpPr>
          <p:sp>
            <p:nvSpPr>
              <p:cNvPr id="143" name="Google Shape;143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44" name="Google Shape;144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45" name="Google Shape;145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48" name="Google Shape;148;p2"/>
            <p:cNvSpPr txBox="1"/>
            <p:nvPr/>
          </p:nvSpPr>
          <p:spPr>
            <a:xfrm rot="5400000">
              <a:off x="288230" y="3323429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背景動機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49" name="Google Shape;149;p2"/>
          <p:cNvGrpSpPr/>
          <p:nvPr/>
        </p:nvGrpSpPr>
        <p:grpSpPr>
          <a:xfrm>
            <a:off x="5014287" y="2688650"/>
            <a:ext cx="828510" cy="2513306"/>
            <a:chOff x="4359471" y="2681302"/>
            <a:chExt cx="828510" cy="2513306"/>
          </a:xfrm>
        </p:grpSpPr>
        <p:grpSp>
          <p:nvGrpSpPr>
            <p:cNvPr id="150" name="Google Shape;150;p2"/>
            <p:cNvGrpSpPr/>
            <p:nvPr/>
          </p:nvGrpSpPr>
          <p:grpSpPr>
            <a:xfrm>
              <a:off x="4359471" y="2681302"/>
              <a:ext cx="828510" cy="2513306"/>
              <a:chOff x="8824903" y="2694234"/>
              <a:chExt cx="828510" cy="2513306"/>
            </a:xfrm>
          </p:grpSpPr>
          <p:sp>
            <p:nvSpPr>
              <p:cNvPr id="151" name="Google Shape;151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52" name="Google Shape;152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53" name="Google Shape;153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56" name="Google Shape;156;p2"/>
            <p:cNvSpPr txBox="1"/>
            <p:nvPr/>
          </p:nvSpPr>
          <p:spPr>
            <a:xfrm rot="5400000">
              <a:off x="4130835" y="3439854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專案時程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57" name="Google Shape;157;p2"/>
          <p:cNvGrpSpPr/>
          <p:nvPr/>
        </p:nvGrpSpPr>
        <p:grpSpPr>
          <a:xfrm>
            <a:off x="3702858" y="2700927"/>
            <a:ext cx="828510" cy="2513306"/>
            <a:chOff x="3093154" y="2687419"/>
            <a:chExt cx="828510" cy="2513306"/>
          </a:xfrm>
        </p:grpSpPr>
        <p:grpSp>
          <p:nvGrpSpPr>
            <p:cNvPr id="158" name="Google Shape;158;p2"/>
            <p:cNvGrpSpPr/>
            <p:nvPr/>
          </p:nvGrpSpPr>
          <p:grpSpPr>
            <a:xfrm>
              <a:off x="3093154" y="2687419"/>
              <a:ext cx="828510" cy="2513306"/>
              <a:chOff x="8824903" y="2694234"/>
              <a:chExt cx="828510" cy="2513306"/>
            </a:xfrm>
          </p:grpSpPr>
          <p:sp>
            <p:nvSpPr>
              <p:cNvPr id="159" name="Google Shape;159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60" name="Google Shape;160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61" name="Google Shape;161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64" name="Google Shape;164;p2"/>
            <p:cNvSpPr txBox="1"/>
            <p:nvPr/>
          </p:nvSpPr>
          <p:spPr>
            <a:xfrm rot="5400000">
              <a:off x="2842481" y="3433694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系統規格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65" name="Google Shape;165;p2"/>
          <p:cNvGrpSpPr/>
          <p:nvPr/>
        </p:nvGrpSpPr>
        <p:grpSpPr>
          <a:xfrm>
            <a:off x="2391429" y="2651819"/>
            <a:ext cx="828510" cy="2513306"/>
            <a:chOff x="1813704" y="2661239"/>
            <a:chExt cx="828510" cy="2513306"/>
          </a:xfrm>
        </p:grpSpPr>
        <p:grpSp>
          <p:nvGrpSpPr>
            <p:cNvPr id="166" name="Google Shape;166;p2"/>
            <p:cNvGrpSpPr/>
            <p:nvPr/>
          </p:nvGrpSpPr>
          <p:grpSpPr>
            <a:xfrm>
              <a:off x="1813704" y="2661239"/>
              <a:ext cx="828510" cy="2513306"/>
              <a:chOff x="8824903" y="2694234"/>
              <a:chExt cx="828510" cy="2513306"/>
            </a:xfrm>
          </p:grpSpPr>
          <p:sp>
            <p:nvSpPr>
              <p:cNvPr id="167" name="Google Shape;167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68" name="Google Shape;168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69" name="Google Shape;169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72" name="Google Shape;172;p2"/>
            <p:cNvSpPr txBox="1"/>
            <p:nvPr/>
          </p:nvSpPr>
          <p:spPr>
            <a:xfrm rot="5400000">
              <a:off x="1573316" y="3415685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營運計畫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73" name="Google Shape;173;p2"/>
          <p:cNvGrpSpPr/>
          <p:nvPr/>
        </p:nvGrpSpPr>
        <p:grpSpPr>
          <a:xfrm>
            <a:off x="6325716" y="2713201"/>
            <a:ext cx="828510" cy="2513306"/>
            <a:chOff x="5681745" y="2693536"/>
            <a:chExt cx="828510" cy="2513306"/>
          </a:xfrm>
        </p:grpSpPr>
        <p:grpSp>
          <p:nvGrpSpPr>
            <p:cNvPr id="174" name="Google Shape;174;p2"/>
            <p:cNvGrpSpPr/>
            <p:nvPr/>
          </p:nvGrpSpPr>
          <p:grpSpPr>
            <a:xfrm>
              <a:off x="5681745" y="2693536"/>
              <a:ext cx="828510" cy="2513306"/>
              <a:chOff x="8824903" y="2694234"/>
              <a:chExt cx="828510" cy="2513306"/>
            </a:xfrm>
          </p:grpSpPr>
          <p:sp>
            <p:nvSpPr>
              <p:cNvPr id="175" name="Google Shape;175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76" name="Google Shape;176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77" name="Google Shape;177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80" name="Google Shape;180;p2"/>
            <p:cNvSpPr txBox="1"/>
            <p:nvPr/>
          </p:nvSpPr>
          <p:spPr>
            <a:xfrm rot="5400000">
              <a:off x="5466117" y="3437200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需求模型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81" name="Google Shape;181;p2"/>
          <p:cNvGrpSpPr/>
          <p:nvPr/>
        </p:nvGrpSpPr>
        <p:grpSpPr>
          <a:xfrm>
            <a:off x="7637145" y="2627265"/>
            <a:ext cx="828510" cy="2513306"/>
            <a:chOff x="7199442" y="2607600"/>
            <a:chExt cx="828510" cy="2513306"/>
          </a:xfrm>
        </p:grpSpPr>
        <p:grpSp>
          <p:nvGrpSpPr>
            <p:cNvPr id="182" name="Google Shape;182;p2"/>
            <p:cNvGrpSpPr/>
            <p:nvPr/>
          </p:nvGrpSpPr>
          <p:grpSpPr>
            <a:xfrm>
              <a:off x="7199442" y="2607600"/>
              <a:ext cx="828510" cy="2513306"/>
              <a:chOff x="8824903" y="2694234"/>
              <a:chExt cx="828510" cy="2513306"/>
            </a:xfrm>
          </p:grpSpPr>
          <p:sp>
            <p:nvSpPr>
              <p:cNvPr id="183" name="Google Shape;183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84" name="Google Shape;184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85" name="Google Shape;185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88" name="Google Shape;188;p2"/>
            <p:cNvSpPr txBox="1"/>
            <p:nvPr/>
          </p:nvSpPr>
          <p:spPr>
            <a:xfrm rot="5400000">
              <a:off x="6970806" y="3435727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設計模型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89" name="Google Shape;189;p2"/>
          <p:cNvGrpSpPr/>
          <p:nvPr/>
        </p:nvGrpSpPr>
        <p:grpSpPr>
          <a:xfrm>
            <a:off x="10260000" y="2676373"/>
            <a:ext cx="828510" cy="2513306"/>
            <a:chOff x="10461746" y="2660452"/>
            <a:chExt cx="828510" cy="2513306"/>
          </a:xfrm>
        </p:grpSpPr>
        <p:grpSp>
          <p:nvGrpSpPr>
            <p:cNvPr id="190" name="Google Shape;190;p2"/>
            <p:cNvGrpSpPr/>
            <p:nvPr/>
          </p:nvGrpSpPr>
          <p:grpSpPr>
            <a:xfrm>
              <a:off x="10461746" y="2660452"/>
              <a:ext cx="828510" cy="2513306"/>
              <a:chOff x="8824903" y="2694234"/>
              <a:chExt cx="828510" cy="2513306"/>
            </a:xfrm>
          </p:grpSpPr>
          <p:sp>
            <p:nvSpPr>
              <p:cNvPr id="191" name="Google Shape;191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192" name="Google Shape;192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193" name="Google Shape;193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94" name="Google Shape;194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195" name="Google Shape;195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196" name="Google Shape;196;p2"/>
            <p:cNvSpPr txBox="1"/>
            <p:nvPr/>
          </p:nvSpPr>
          <p:spPr>
            <a:xfrm rot="5400000">
              <a:off x="10184203" y="3541065"/>
              <a:ext cx="1550669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資料庫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197" name="Google Shape;197;p2"/>
          <p:cNvGrpSpPr/>
          <p:nvPr/>
        </p:nvGrpSpPr>
        <p:grpSpPr>
          <a:xfrm>
            <a:off x="8948574" y="2639542"/>
            <a:ext cx="828510" cy="2513306"/>
            <a:chOff x="8830594" y="2634026"/>
            <a:chExt cx="828510" cy="2513306"/>
          </a:xfrm>
        </p:grpSpPr>
        <p:grpSp>
          <p:nvGrpSpPr>
            <p:cNvPr id="198" name="Google Shape;198;p2"/>
            <p:cNvGrpSpPr/>
            <p:nvPr/>
          </p:nvGrpSpPr>
          <p:grpSpPr>
            <a:xfrm>
              <a:off x="8830594" y="2634026"/>
              <a:ext cx="828510" cy="2513306"/>
              <a:chOff x="8824903" y="2694234"/>
              <a:chExt cx="828510" cy="2513306"/>
            </a:xfrm>
          </p:grpSpPr>
          <p:sp>
            <p:nvSpPr>
              <p:cNvPr id="199" name="Google Shape;199;p2"/>
              <p:cNvSpPr/>
              <p:nvPr/>
            </p:nvSpPr>
            <p:spPr>
              <a:xfrm>
                <a:off x="8824903" y="2694234"/>
                <a:ext cx="828510" cy="2513306"/>
              </a:xfrm>
              <a:custGeom>
                <a:avLst/>
                <a:gdLst/>
                <a:ahLst/>
                <a:cxnLst/>
                <a:rect l="l" t="t" r="r" b="b"/>
                <a:pathLst>
                  <a:path w="897731" h="2423012" extrusionOk="0">
                    <a:moveTo>
                      <a:pt x="463155" y="0"/>
                    </a:moveTo>
                    <a:cubicBezTo>
                      <a:pt x="574530" y="0"/>
                      <a:pt x="672725" y="56430"/>
                      <a:pt x="730710" y="142258"/>
                    </a:cubicBezTo>
                    <a:lnTo>
                      <a:pt x="740787" y="160824"/>
                    </a:lnTo>
                    <a:lnTo>
                      <a:pt x="829073" y="160824"/>
                    </a:lnTo>
                    <a:cubicBezTo>
                      <a:pt x="866992" y="160824"/>
                      <a:pt x="897731" y="191563"/>
                      <a:pt x="897731" y="229482"/>
                    </a:cubicBezTo>
                    <a:lnTo>
                      <a:pt x="897731" y="2194810"/>
                    </a:lnTo>
                    <a:cubicBezTo>
                      <a:pt x="897731" y="2232729"/>
                      <a:pt x="866992" y="2263468"/>
                      <a:pt x="829073" y="2263468"/>
                    </a:cubicBezTo>
                    <a:lnTo>
                      <a:pt x="740092" y="2263468"/>
                    </a:lnTo>
                    <a:lnTo>
                      <a:pt x="730710" y="2280754"/>
                    </a:lnTo>
                    <a:cubicBezTo>
                      <a:pt x="672725" y="2366583"/>
                      <a:pt x="574530" y="2423012"/>
                      <a:pt x="463155" y="2423012"/>
                    </a:cubicBezTo>
                    <a:cubicBezTo>
                      <a:pt x="351780" y="2423012"/>
                      <a:pt x="253585" y="2366583"/>
                      <a:pt x="195600" y="2280754"/>
                    </a:cubicBezTo>
                    <a:lnTo>
                      <a:pt x="186218" y="2263468"/>
                    </a:lnTo>
                    <a:lnTo>
                      <a:pt x="68658" y="2263468"/>
                    </a:lnTo>
                    <a:cubicBezTo>
                      <a:pt x="30739" y="2263468"/>
                      <a:pt x="0" y="2232729"/>
                      <a:pt x="0" y="2194810"/>
                    </a:cubicBezTo>
                    <a:lnTo>
                      <a:pt x="0" y="229482"/>
                    </a:lnTo>
                    <a:cubicBezTo>
                      <a:pt x="0" y="191563"/>
                      <a:pt x="30739" y="160824"/>
                      <a:pt x="68658" y="160824"/>
                    </a:cubicBezTo>
                    <a:lnTo>
                      <a:pt x="185523" y="160824"/>
                    </a:lnTo>
                    <a:lnTo>
                      <a:pt x="195600" y="142258"/>
                    </a:lnTo>
                    <a:cubicBezTo>
                      <a:pt x="253585" y="56430"/>
                      <a:pt x="351780" y="0"/>
                      <a:pt x="46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grpSp>
            <p:nvGrpSpPr>
              <p:cNvPr id="200" name="Google Shape;200;p2"/>
              <p:cNvGrpSpPr/>
              <p:nvPr/>
            </p:nvGrpSpPr>
            <p:grpSpPr>
              <a:xfrm>
                <a:off x="8855870" y="2726531"/>
                <a:ext cx="771524" cy="2447925"/>
                <a:chOff x="8855870" y="2726531"/>
                <a:chExt cx="771524" cy="2447925"/>
              </a:xfrm>
            </p:grpSpPr>
            <p:sp>
              <p:nvSpPr>
                <p:cNvPr id="201" name="Google Shape;201;p2"/>
                <p:cNvSpPr/>
                <p:nvPr/>
              </p:nvSpPr>
              <p:spPr>
                <a:xfrm>
                  <a:off x="9128128" y="4778070"/>
                  <a:ext cx="229278" cy="22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rgbClr val="D0CECE"/>
                </a:solidFill>
                <a:ln w="165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8855870" y="2726531"/>
                  <a:ext cx="771524" cy="244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7731" h="2423012" extrusionOk="0">
                      <a:moveTo>
                        <a:pt x="463155" y="0"/>
                      </a:moveTo>
                      <a:cubicBezTo>
                        <a:pt x="574530" y="0"/>
                        <a:pt x="672725" y="56430"/>
                        <a:pt x="730710" y="142258"/>
                      </a:cubicBezTo>
                      <a:lnTo>
                        <a:pt x="740787" y="160824"/>
                      </a:lnTo>
                      <a:lnTo>
                        <a:pt x="829073" y="160824"/>
                      </a:lnTo>
                      <a:cubicBezTo>
                        <a:pt x="866992" y="160824"/>
                        <a:pt x="897731" y="191563"/>
                        <a:pt x="897731" y="229482"/>
                      </a:cubicBezTo>
                      <a:lnTo>
                        <a:pt x="897731" y="2194810"/>
                      </a:lnTo>
                      <a:cubicBezTo>
                        <a:pt x="897731" y="2232729"/>
                        <a:pt x="866992" y="2263468"/>
                        <a:pt x="829073" y="2263468"/>
                      </a:cubicBezTo>
                      <a:lnTo>
                        <a:pt x="740092" y="2263468"/>
                      </a:lnTo>
                      <a:lnTo>
                        <a:pt x="730710" y="2280754"/>
                      </a:lnTo>
                      <a:cubicBezTo>
                        <a:pt x="672725" y="2366583"/>
                        <a:pt x="574530" y="2423012"/>
                        <a:pt x="463155" y="2423012"/>
                      </a:cubicBezTo>
                      <a:cubicBezTo>
                        <a:pt x="351780" y="2423012"/>
                        <a:pt x="253585" y="2366583"/>
                        <a:pt x="195600" y="2280754"/>
                      </a:cubicBezTo>
                      <a:lnTo>
                        <a:pt x="186218" y="2263468"/>
                      </a:lnTo>
                      <a:lnTo>
                        <a:pt x="68658" y="2263468"/>
                      </a:lnTo>
                      <a:cubicBezTo>
                        <a:pt x="30739" y="2263468"/>
                        <a:pt x="0" y="2232729"/>
                        <a:pt x="0" y="2194810"/>
                      </a:cubicBezTo>
                      <a:lnTo>
                        <a:pt x="0" y="229482"/>
                      </a:lnTo>
                      <a:cubicBezTo>
                        <a:pt x="0" y="191563"/>
                        <a:pt x="30739" y="160824"/>
                        <a:pt x="68658" y="160824"/>
                      </a:cubicBezTo>
                      <a:lnTo>
                        <a:pt x="185523" y="160824"/>
                      </a:lnTo>
                      <a:lnTo>
                        <a:pt x="195600" y="142258"/>
                      </a:lnTo>
                      <a:cubicBezTo>
                        <a:pt x="253585" y="56430"/>
                        <a:pt x="351780" y="0"/>
                        <a:pt x="463155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18850" tIns="59425" rIns="118850" bIns="5942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34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9183824" y="4840034"/>
                  <a:ext cx="117887" cy="117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368" h="176368" extrusionOk="0">
                      <a:moveTo>
                        <a:pt x="10539" y="62728"/>
                      </a:moveTo>
                      <a:lnTo>
                        <a:pt x="62728" y="10539"/>
                      </a:lnTo>
                      <a:cubicBezTo>
                        <a:pt x="76780" y="-3513"/>
                        <a:pt x="99588" y="-3513"/>
                        <a:pt x="113640" y="10539"/>
                      </a:cubicBezTo>
                      <a:lnTo>
                        <a:pt x="165829" y="62728"/>
                      </a:lnTo>
                      <a:cubicBezTo>
                        <a:pt x="179881" y="76779"/>
                        <a:pt x="179881" y="99588"/>
                        <a:pt x="165829" y="113640"/>
                      </a:cubicBezTo>
                      <a:lnTo>
                        <a:pt x="113640" y="165829"/>
                      </a:lnTo>
                      <a:cubicBezTo>
                        <a:pt x="99588" y="179881"/>
                        <a:pt x="76780" y="179881"/>
                        <a:pt x="62728" y="165829"/>
                      </a:cubicBezTo>
                      <a:lnTo>
                        <a:pt x="10539" y="113640"/>
                      </a:lnTo>
                      <a:cubicBezTo>
                        <a:pt x="-3513" y="99588"/>
                        <a:pt x="-3513" y="76779"/>
                        <a:pt x="10539" y="62728"/>
                      </a:cubicBezTo>
                    </a:path>
                  </a:pathLst>
                </a:custGeom>
                <a:solidFill>
                  <a:schemeClr val="dk2"/>
                </a:solidFill>
                <a:ln w="26900" cap="flat" cmpd="sng">
                  <a:solidFill>
                    <a:srgbClr val="D0CECE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193750" tIns="96875" rIns="193750" bIns="968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814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endParaRPr>
                </a:p>
              </p:txBody>
            </p:sp>
          </p:grpSp>
        </p:grpSp>
        <p:sp>
          <p:nvSpPr>
            <p:cNvPr id="204" name="Google Shape;204;p2"/>
            <p:cNvSpPr txBox="1"/>
            <p:nvPr/>
          </p:nvSpPr>
          <p:spPr>
            <a:xfrm rot="5400000">
              <a:off x="8588948" y="3441687"/>
              <a:ext cx="1478875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vert="vert270" wrap="square" lIns="118850" tIns="59425" rIns="118850" bIns="59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24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rPr>
                <a:t>實作模型</a:t>
              </a:r>
              <a:endParaRPr sz="24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D10FB40B-CC2F-47A2-E365-3B161535DDDD}"/>
              </a:ext>
            </a:extLst>
          </p:cNvPr>
          <p:cNvSpPr txBox="1"/>
          <p:nvPr/>
        </p:nvSpPr>
        <p:spPr>
          <a:xfrm>
            <a:off x="0" y="272832"/>
            <a:ext cx="260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rgbClr val="0E2F53"/>
              </a:buClr>
              <a:buSzPts val="2800"/>
              <a:defRPr sz="2800" b="1">
                <a:solidFill>
                  <a:srgbClr val="0E2F53"/>
                </a:solidFill>
                <a:latin typeface="SimSun"/>
                <a:ea typeface="SimSun"/>
              </a:defRPr>
            </a:lvl1pPr>
          </a:lstStyle>
          <a:p>
            <a:r>
              <a:rPr lang="zh-TW" altLang="en-US" dirty="0"/>
              <a:t>分析類別圖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9F01314-B15C-BCFF-3908-DDF526DB6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32778"/>
            <a:ext cx="7023735" cy="68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">
            <a:extLst>
              <a:ext uri="{FF2B5EF4-FFF2-40B4-BE49-F238E27FC236}">
                <a16:creationId xmlns:a16="http://schemas.microsoft.com/office/drawing/2014/main" id="{9809F3F0-6510-143A-754A-39F8DABF9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TW" altLang="en-US" dirty="0"/>
              <a:t>設計模型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647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6EE177FB-C9CD-BF25-9678-CB67BF508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循序圖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8D2DA76-8A84-681E-1E55-B478BA51B89B}"/>
              </a:ext>
            </a:extLst>
          </p:cNvPr>
          <p:cNvSpPr txBox="1"/>
          <p:nvPr/>
        </p:nvSpPr>
        <p:spPr>
          <a:xfrm>
            <a:off x="1928508" y="5996860"/>
            <a:ext cx="30601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dirty="0">
                <a:effectLst/>
                <a:latin typeface="標楷體" panose="03000509000000000000" pitchFamily="65" charset="-120"/>
                <a:cs typeface="Times New Roman" panose="02020603050405020304" pitchFamily="18" charset="0"/>
              </a:rPr>
              <a:t>6-1-1 </a:t>
            </a:r>
            <a:r>
              <a:rPr lang="zh-TW" altLang="zh-TW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循序圖－使用者註冊</a:t>
            </a:r>
            <a:endParaRPr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7F5D31-A7DC-BC79-334F-E641A39DEEB5}"/>
              </a:ext>
            </a:extLst>
          </p:cNvPr>
          <p:cNvSpPr txBox="1"/>
          <p:nvPr/>
        </p:nvSpPr>
        <p:spPr>
          <a:xfrm>
            <a:off x="7991475" y="5996860"/>
            <a:ext cx="28816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dirty="0">
                <a:effectLst/>
                <a:latin typeface="標楷體" panose="03000509000000000000" pitchFamily="65" charset="-120"/>
                <a:cs typeface="Times New Roman" panose="02020603050405020304" pitchFamily="18" charset="0"/>
              </a:rPr>
              <a:t>6-1-2</a:t>
            </a:r>
            <a:r>
              <a:rPr lang="zh-TW" altLang="zh-TW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循序圖</a:t>
            </a:r>
            <a:r>
              <a:rPr lang="en-US" altLang="zh-TW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使用者登入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8F791B2-4E4B-EFEB-EA43-2C0F39F7E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87" y="1505775"/>
            <a:ext cx="5532866" cy="43587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7285D4C-A285-9BEF-2468-7A5EF9979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87" y="1505775"/>
            <a:ext cx="5500856" cy="43644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73323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2015A85A-D07E-5F7B-8BD6-55F52C092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循序圖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95A663C-165C-0948-E919-D550F10C149B}"/>
              </a:ext>
            </a:extLst>
          </p:cNvPr>
          <p:cNvSpPr txBox="1"/>
          <p:nvPr/>
        </p:nvSpPr>
        <p:spPr>
          <a:xfrm>
            <a:off x="1060680" y="5796805"/>
            <a:ext cx="4102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標楷體" panose="03000509000000000000" pitchFamily="65" charset="-120"/>
                <a:cs typeface="Times New Roman" panose="02020603050405020304" pitchFamily="18" charset="0"/>
              </a:rPr>
              <a:t>6-1-3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循序圖</a:t>
            </a:r>
            <a:r>
              <a:rPr lang="en-US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使用者填寫表單</a:t>
            </a:r>
            <a:r>
              <a:rPr lang="en-US" altLang="zh-TW" sz="1600" dirty="0">
                <a:effectLst/>
                <a:latin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登入版</a:t>
            </a:r>
            <a:r>
              <a:rPr lang="en-US" altLang="zh-TW" sz="160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654761-4130-9E2F-2C99-8DC0A91799FD}"/>
              </a:ext>
            </a:extLst>
          </p:cNvPr>
          <p:cNvSpPr txBox="1"/>
          <p:nvPr/>
        </p:nvSpPr>
        <p:spPr>
          <a:xfrm>
            <a:off x="7305676" y="5812194"/>
            <a:ext cx="45124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6-1-3-1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循序圖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-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使用者填寫表單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(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未登入版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)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E41D7A-7399-F20E-0C75-193DD8E5E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64" y="1924050"/>
            <a:ext cx="5618096" cy="3390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25C90BC-7FB4-4CA8-D8E9-E4414306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841" y="1924050"/>
            <a:ext cx="5618095" cy="33909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5466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F9C6EFA4-F1D1-E226-0D0A-EB6B6A6AE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循序圖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40AA239-E642-F726-91B1-F896D8A74AA4}"/>
              </a:ext>
            </a:extLst>
          </p:cNvPr>
          <p:cNvSpPr txBox="1"/>
          <p:nvPr/>
        </p:nvSpPr>
        <p:spPr>
          <a:xfrm>
            <a:off x="4299180" y="5878897"/>
            <a:ext cx="41028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6-1-4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循序圖</a:t>
            </a:r>
            <a:r>
              <a:rPr lang="en-US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店員</a:t>
            </a:r>
            <a:r>
              <a:rPr lang="en-US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POS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機點餐</a:t>
            </a: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25F5F7-E966-82C1-2B4A-3CED02D6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96" y="1819275"/>
            <a:ext cx="7777808" cy="38994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4368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9AA6566C-8655-1EA3-F451-A40F7345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循序圖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04BF440-8E40-EB30-1108-D724E3E28CBB}"/>
              </a:ext>
            </a:extLst>
          </p:cNvPr>
          <p:cNvSpPr txBox="1"/>
          <p:nvPr/>
        </p:nvSpPr>
        <p:spPr>
          <a:xfrm>
            <a:off x="1908405" y="5812194"/>
            <a:ext cx="3520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6-1-5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循序圖</a:t>
            </a:r>
            <a:r>
              <a:rPr lang="en-US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庫存資料</a:t>
            </a:r>
            <a:endParaRPr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77EE9C-71AC-53F7-A97D-B0CD50FF7D4A}"/>
              </a:ext>
            </a:extLst>
          </p:cNvPr>
          <p:cNvSpPr txBox="1"/>
          <p:nvPr/>
        </p:nvSpPr>
        <p:spPr>
          <a:xfrm>
            <a:off x="7734301" y="5835391"/>
            <a:ext cx="28193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6-1-6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循序圖</a:t>
            </a:r>
            <a:r>
              <a:rPr lang="en-US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銷售資料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16077D4-BB29-37D5-0FC4-3061F940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84" y="1833204"/>
            <a:ext cx="5700254" cy="38773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13A1F8-AD7B-FD44-B9C1-34795A1D8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3204"/>
            <a:ext cx="5938873" cy="387739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0925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7F2A4EBC-7A4C-4127-961B-E93860D33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循序圖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5253CC6-D6AA-9771-7438-9B5978317717}"/>
              </a:ext>
            </a:extLst>
          </p:cNvPr>
          <p:cNvSpPr txBox="1"/>
          <p:nvPr/>
        </p:nvSpPr>
        <p:spPr>
          <a:xfrm>
            <a:off x="1908405" y="5812194"/>
            <a:ext cx="3520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</a:t>
            </a:r>
            <a:r>
              <a:rPr lang="zh-TW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圖</a:t>
            </a:r>
            <a:r>
              <a:rPr lang="en-US" altLang="zh-TW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6-1-7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循序圖</a:t>
            </a:r>
            <a:r>
              <a:rPr lang="en-US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zh-TW" sz="1600" dirty="0">
                <a:solidFill>
                  <a:srgbClr val="000000"/>
                </a:solidFill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進貨資料</a:t>
            </a:r>
            <a:endParaRPr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FA2FF5A-CDC0-5EB5-5119-D3130EEE3EF5}"/>
              </a:ext>
            </a:extLst>
          </p:cNvPr>
          <p:cNvSpPr txBox="1"/>
          <p:nvPr/>
        </p:nvSpPr>
        <p:spPr>
          <a:xfrm>
            <a:off x="7734301" y="5835391"/>
            <a:ext cx="28193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6-1-8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循序圖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-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退貨資料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99CA31-E4A7-4277-5DB0-D1CC250B2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6" y="1715876"/>
            <a:ext cx="5731750" cy="3770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27A5062-1800-7A53-08AA-5C21B34D4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5876"/>
            <a:ext cx="5908089" cy="37705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29344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9529CD0-2F61-4F11-A223-F4ED0D19D8C6}"/>
              </a:ext>
            </a:extLst>
          </p:cNvPr>
          <p:cNvSpPr txBox="1"/>
          <p:nvPr/>
        </p:nvSpPr>
        <p:spPr>
          <a:xfrm>
            <a:off x="0" y="272832"/>
            <a:ext cx="2606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buClr>
                <a:srgbClr val="0E2F53"/>
              </a:buClr>
              <a:buSzPts val="2800"/>
              <a:defRPr sz="2800" b="1">
                <a:solidFill>
                  <a:srgbClr val="0E2F53"/>
                </a:solidFill>
                <a:latin typeface="SimSun"/>
                <a:ea typeface="SimSun"/>
              </a:defRPr>
            </a:lvl1pPr>
          </a:lstStyle>
          <a:p>
            <a:r>
              <a:rPr lang="zh-TW" altLang="en-US" dirty="0"/>
              <a:t>設計類別圖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D6388A0-D057-7688-4B9E-7307CBA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040" y="32778"/>
            <a:ext cx="7023735" cy="683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49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">
            <a:extLst>
              <a:ext uri="{FF2B5EF4-FFF2-40B4-BE49-F238E27FC236}">
                <a16:creationId xmlns:a16="http://schemas.microsoft.com/office/drawing/2014/main" id="{57AA5223-AA44-B33A-375F-F6A5EE5D4D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TW" altLang="en-US" dirty="0"/>
              <a:t>實作模型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5638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24551C02-C6B3-0475-1617-E407019C3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佈署圖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759CC47-9C1B-838E-F8FD-2AF6482459EF}"/>
              </a:ext>
            </a:extLst>
          </p:cNvPr>
          <p:cNvSpPr txBox="1"/>
          <p:nvPr/>
        </p:nvSpPr>
        <p:spPr>
          <a:xfrm>
            <a:off x="5480281" y="5892198"/>
            <a:ext cx="15682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7-1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佈署圖</a:t>
            </a: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2BA0EC-C589-1DFA-DED2-B79C8BF1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85" y="1367483"/>
            <a:ext cx="11619429" cy="43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"/>
          <p:cNvGrpSpPr/>
          <p:nvPr/>
        </p:nvGrpSpPr>
        <p:grpSpPr>
          <a:xfrm>
            <a:off x="0" y="0"/>
            <a:ext cx="13726570" cy="6858000"/>
            <a:chOff x="0" y="0"/>
            <a:chExt cx="13726570" cy="6858000"/>
          </a:xfrm>
        </p:grpSpPr>
        <p:pic>
          <p:nvPicPr>
            <p:cNvPr id="211" name="Google Shape;211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686857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"/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CN" dirty="0"/>
              <a:t>背景動機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379B2A3B-5FFB-DEAC-313B-0E6D12244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套件圖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B8B16A1-8973-F287-ADD1-0127F95DB47C}"/>
              </a:ext>
            </a:extLst>
          </p:cNvPr>
          <p:cNvSpPr txBox="1"/>
          <p:nvPr/>
        </p:nvSpPr>
        <p:spPr>
          <a:xfrm>
            <a:off x="1019650" y="4625373"/>
            <a:ext cx="2300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7-2-1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前端套件圖</a:t>
            </a: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E38AB6-FDE3-4F2C-AE2D-C38E24C1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70" y="2100266"/>
            <a:ext cx="3550585" cy="230505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3D2188D-EEE1-10D9-A769-7932339E2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07" y="1914532"/>
            <a:ext cx="3578492" cy="26003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36D9C0E-A37F-BE31-3006-5801E08E6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72" y="1828800"/>
            <a:ext cx="3615258" cy="245409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DBF3B4-29AC-0304-5C65-B827A19C61D9}"/>
              </a:ext>
            </a:extLst>
          </p:cNvPr>
          <p:cNvSpPr txBox="1"/>
          <p:nvPr/>
        </p:nvSpPr>
        <p:spPr>
          <a:xfrm>
            <a:off x="5027670" y="4625373"/>
            <a:ext cx="2136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7-2-2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後端套件圖</a:t>
            </a:r>
            <a:endParaRPr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C425F15-9252-D630-B4F7-93C2125935CA}"/>
              </a:ext>
            </a:extLst>
          </p:cNvPr>
          <p:cNvSpPr txBox="1"/>
          <p:nvPr/>
        </p:nvSpPr>
        <p:spPr>
          <a:xfrm>
            <a:off x="8839589" y="4625373"/>
            <a:ext cx="2300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7-2-3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資料庫套件圖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20553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4AFC97D2-74FA-8C5B-3DED-AD1947402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元件圖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583F12D-E63B-CBDF-FBD4-7CCDFEDFFB96}"/>
              </a:ext>
            </a:extLst>
          </p:cNvPr>
          <p:cNvSpPr txBox="1"/>
          <p:nvPr/>
        </p:nvSpPr>
        <p:spPr>
          <a:xfrm>
            <a:off x="2312735" y="5663598"/>
            <a:ext cx="2300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7-3-1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元件圖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(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顧客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)</a:t>
            </a:r>
            <a:endParaRPr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316148-4E22-B02B-4B8E-23B1DD1FAA9B}"/>
              </a:ext>
            </a:extLst>
          </p:cNvPr>
          <p:cNvSpPr txBox="1"/>
          <p:nvPr/>
        </p:nvSpPr>
        <p:spPr>
          <a:xfrm>
            <a:off x="7904220" y="5663598"/>
            <a:ext cx="21366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7-3-2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元件圖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(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員工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)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831DE09-1F32-0A9D-7592-74F85045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5" y="1543050"/>
            <a:ext cx="4346825" cy="39261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F30734-CF38-431D-59DE-04FD1D197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5" y="1540237"/>
            <a:ext cx="5124908" cy="392616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70194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2D97BF5E-5AE5-842A-2CD8-28B9EBE78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元件圖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D2E226B-F0CB-8C64-BA69-3870B171F5A0}"/>
              </a:ext>
            </a:extLst>
          </p:cNvPr>
          <p:cNvSpPr txBox="1"/>
          <p:nvPr/>
        </p:nvSpPr>
        <p:spPr>
          <a:xfrm>
            <a:off x="4905764" y="5720748"/>
            <a:ext cx="25999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7-3-3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元件圖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(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管理員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)</a:t>
            </a:r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A7980A7-08EE-3340-799A-D7FD50373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05" y="1543051"/>
            <a:ext cx="11219189" cy="403072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52527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88CF0857-D5C7-0868-136E-306097135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狀態機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59EDF32-A582-03A4-ABE8-BF32B0FA17D4}"/>
              </a:ext>
            </a:extLst>
          </p:cNvPr>
          <p:cNvSpPr txBox="1"/>
          <p:nvPr/>
        </p:nvSpPr>
        <p:spPr>
          <a:xfrm>
            <a:off x="1787324" y="6315304"/>
            <a:ext cx="35208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7-4-1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狀態機－使用者註冊</a:t>
            </a:r>
            <a:endParaRPr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5AB064-5039-2F25-0D3D-A1ECB4C721A1}"/>
              </a:ext>
            </a:extLst>
          </p:cNvPr>
          <p:cNvSpPr txBox="1"/>
          <p:nvPr/>
        </p:nvSpPr>
        <p:spPr>
          <a:xfrm>
            <a:off x="7090065" y="6356215"/>
            <a:ext cx="2999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7-4-2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狀態機－使用者登入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D63361-6AFE-454A-C969-769D32FB66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8301" r="16194" b="3232"/>
          <a:stretch/>
        </p:blipFill>
        <p:spPr bwMode="auto">
          <a:xfrm>
            <a:off x="997527" y="1330035"/>
            <a:ext cx="4310642" cy="49668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54E23DB-A301-36A7-1804-06983FAAA9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t="21426" r="18095" b="14493"/>
          <a:stretch/>
        </p:blipFill>
        <p:spPr bwMode="auto">
          <a:xfrm>
            <a:off x="6120915" y="1412406"/>
            <a:ext cx="5073558" cy="4802111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1654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6A50DF91-1532-04B6-DF80-CADB8B794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狀態機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F5B8CB5-D75C-AF7B-9846-1DBF456BFEB7}"/>
              </a:ext>
            </a:extLst>
          </p:cNvPr>
          <p:cNvSpPr txBox="1"/>
          <p:nvPr/>
        </p:nvSpPr>
        <p:spPr>
          <a:xfrm>
            <a:off x="1404966" y="6415425"/>
            <a:ext cx="4060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7-4-3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狀態機－使用者填表單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(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登入版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)</a:t>
            </a:r>
            <a:endParaRPr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B0BA92F-ED69-1583-C620-4A7C16AB1200}"/>
              </a:ext>
            </a:extLst>
          </p:cNvPr>
          <p:cNvSpPr txBox="1"/>
          <p:nvPr/>
        </p:nvSpPr>
        <p:spPr>
          <a:xfrm>
            <a:off x="6218350" y="6363673"/>
            <a:ext cx="4329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7-4-3-1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狀態機－使用者填表單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(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未登入版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)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0787326-E9C3-E10A-E542-C8870BF2D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5" t="8056" r="5216" b="6023"/>
          <a:stretch/>
        </p:blipFill>
        <p:spPr>
          <a:xfrm>
            <a:off x="1404966" y="1343770"/>
            <a:ext cx="3923392" cy="50276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83B360D-2BBA-C0FC-25F8-36818FCE6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06" t="13673" r="19323" b="7250"/>
          <a:stretch/>
        </p:blipFill>
        <p:spPr>
          <a:xfrm>
            <a:off x="6375270" y="1343769"/>
            <a:ext cx="4015707" cy="50276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5815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07B7420D-605A-7F4F-2C83-66D646306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狀態機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29706E2-58AA-1969-2401-797C7AA17D78}"/>
              </a:ext>
            </a:extLst>
          </p:cNvPr>
          <p:cNvSpPr txBox="1"/>
          <p:nvPr/>
        </p:nvSpPr>
        <p:spPr>
          <a:xfrm>
            <a:off x="651178" y="6415425"/>
            <a:ext cx="40606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7-4-4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狀態機－店員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POS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機點餐</a:t>
            </a:r>
            <a:endParaRPr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54D0EDF-964D-CF7B-521E-1B409EAB0312}"/>
              </a:ext>
            </a:extLst>
          </p:cNvPr>
          <p:cNvSpPr txBox="1"/>
          <p:nvPr/>
        </p:nvSpPr>
        <p:spPr>
          <a:xfrm>
            <a:off x="5023396" y="5553854"/>
            <a:ext cx="2894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7-4-5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狀態機－庫存資料</a:t>
            </a:r>
            <a:endParaRPr lang="zh-TW" altLang="en-US" sz="16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2AC90E-39EB-8F50-7577-531ADEF04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90" t="14811" r="7987" b="5078"/>
          <a:stretch/>
        </p:blipFill>
        <p:spPr>
          <a:xfrm>
            <a:off x="41564" y="1113162"/>
            <a:ext cx="4060652" cy="51329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67BB8E-9A0C-46DA-E72F-F67BEC5B7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1" t="21358" r="7578" b="18833"/>
          <a:stretch/>
        </p:blipFill>
        <p:spPr>
          <a:xfrm>
            <a:off x="4208317" y="2261116"/>
            <a:ext cx="4129777" cy="31082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A625689-8BEC-B786-6C0C-86506AD53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87" t="20538" r="12095" b="19808"/>
          <a:stretch/>
        </p:blipFill>
        <p:spPr>
          <a:xfrm>
            <a:off x="8445810" y="2261116"/>
            <a:ext cx="3701752" cy="31442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BEC1FED-AA58-D32D-0D89-4AE18DAAA64C}"/>
              </a:ext>
            </a:extLst>
          </p:cNvPr>
          <p:cNvSpPr txBox="1"/>
          <p:nvPr/>
        </p:nvSpPr>
        <p:spPr>
          <a:xfrm>
            <a:off x="8849447" y="5553854"/>
            <a:ext cx="28944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7-4-6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狀態機－銷售資料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92495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0A59D4AE-58C5-E95B-41A6-C1184757298A}"/>
              </a:ext>
            </a:extLst>
          </p:cNvPr>
          <p:cNvSpPr txBox="1">
            <a:spLocks/>
          </p:cNvSpPr>
          <p:nvPr/>
        </p:nvSpPr>
        <p:spPr>
          <a:xfrm>
            <a:off x="311889" y="318076"/>
            <a:ext cx="2593975" cy="52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E2F53"/>
              </a:buClr>
              <a:buSzPts val="2800"/>
            </a:pPr>
            <a:r>
              <a:rPr lang="zh-TW" altLang="en-US" sz="2800" b="1">
                <a:solidFill>
                  <a:srgbClr val="0E2F53"/>
                </a:solidFill>
                <a:latin typeface="SimSun"/>
                <a:ea typeface="SimSun"/>
              </a:rPr>
              <a:t>狀態機</a:t>
            </a:r>
            <a:endParaRPr lang="zh-TW" altLang="en-US" sz="2800" b="1" dirty="0">
              <a:solidFill>
                <a:srgbClr val="0E2F53"/>
              </a:solidFill>
              <a:latin typeface="SimSun"/>
              <a:ea typeface="SimSun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8D72B63-ACDA-EEA1-7BB5-252CE2D17E4A}"/>
              </a:ext>
            </a:extLst>
          </p:cNvPr>
          <p:cNvSpPr txBox="1"/>
          <p:nvPr/>
        </p:nvSpPr>
        <p:spPr>
          <a:xfrm>
            <a:off x="4044257" y="6428933"/>
            <a:ext cx="27202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7-4-7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狀態機－進貨資料</a:t>
            </a:r>
            <a:endParaRPr lang="zh-TW" alt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ECCC1E-4594-2B80-8331-07F068310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8" t="8194" r="10770" b="9661"/>
          <a:stretch/>
        </p:blipFill>
        <p:spPr>
          <a:xfrm>
            <a:off x="3314861" y="155773"/>
            <a:ext cx="3647209" cy="6254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C6D725F-18DE-226F-B9CD-53D1BB5BF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1" t="7935" r="9332" b="9276"/>
          <a:stretch/>
        </p:blipFill>
        <p:spPr>
          <a:xfrm>
            <a:off x="8343900" y="155773"/>
            <a:ext cx="3536211" cy="62543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6AEEEB1-901B-0280-5C00-D1C1EE3A8A33}"/>
              </a:ext>
            </a:extLst>
          </p:cNvPr>
          <p:cNvSpPr txBox="1"/>
          <p:nvPr/>
        </p:nvSpPr>
        <p:spPr>
          <a:xfrm>
            <a:off x="8565575" y="6428933"/>
            <a:ext cx="43295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圖 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7-4-8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狀態機－退貨資料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4055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967D6991-D411-8564-7664-EF9DEC1B6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時序圖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3B1BF80-E605-549A-4771-EAF93A46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640" y="1510069"/>
            <a:ext cx="5448720" cy="520981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5188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13;p3">
            <a:extLst>
              <a:ext uri="{FF2B5EF4-FFF2-40B4-BE49-F238E27FC236}">
                <a16:creationId xmlns:a16="http://schemas.microsoft.com/office/drawing/2014/main" id="{1727CDFD-F4F2-0CA9-0890-FF43F9AC91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5400000">
            <a:off x="2462083" y="2742214"/>
            <a:ext cx="359525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TW" altLang="en-US" dirty="0"/>
              <a:t>資料庫設計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6625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30F89FE-7176-2DAD-C1A1-A803852D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581" y="0"/>
            <a:ext cx="6376838" cy="6858000"/>
          </a:xfrm>
          <a:prstGeom prst="rect">
            <a:avLst/>
          </a:prstGeom>
        </p:spPr>
      </p:pic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84BDAE91-2882-3027-F74B-A952FE2693BB}"/>
              </a:ext>
            </a:extLst>
          </p:cNvPr>
          <p:cNvSpPr txBox="1">
            <a:spLocks/>
          </p:cNvSpPr>
          <p:nvPr/>
        </p:nvSpPr>
        <p:spPr>
          <a:xfrm>
            <a:off x="311889" y="318076"/>
            <a:ext cx="2593975" cy="52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0E2F53"/>
              </a:buClr>
              <a:buSzPts val="2800"/>
            </a:pPr>
            <a:r>
              <a:rPr lang="zh-TW" altLang="en-US" sz="2800" b="1" dirty="0">
                <a:solidFill>
                  <a:srgbClr val="0E2F53"/>
                </a:solidFill>
                <a:latin typeface="SimSun"/>
                <a:ea typeface="SimSun"/>
              </a:rPr>
              <a:t>資料庫關聯圖</a:t>
            </a:r>
          </a:p>
        </p:txBody>
      </p:sp>
    </p:spTree>
    <p:extLst>
      <p:ext uri="{BB962C8B-B14F-4D97-AF65-F5344CB8AC3E}">
        <p14:creationId xmlns:p14="http://schemas.microsoft.com/office/powerpoint/2010/main" val="421248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03;p13">
            <a:extLst>
              <a:ext uri="{FF2B5EF4-FFF2-40B4-BE49-F238E27FC236}">
                <a16:creationId xmlns:a16="http://schemas.microsoft.com/office/drawing/2014/main" id="{D5BD2EB3-9822-6ECC-7089-0B529C6ADFEB}"/>
              </a:ext>
            </a:extLst>
          </p:cNvPr>
          <p:cNvSpPr/>
          <p:nvPr/>
        </p:nvSpPr>
        <p:spPr>
          <a:xfrm>
            <a:off x="1428426" y="1861772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" name="Google Shape;404;p13">
            <a:extLst>
              <a:ext uri="{FF2B5EF4-FFF2-40B4-BE49-F238E27FC236}">
                <a16:creationId xmlns:a16="http://schemas.microsoft.com/office/drawing/2014/main" id="{74390D24-B208-019E-7D8D-6A0845A4A26A}"/>
              </a:ext>
            </a:extLst>
          </p:cNvPr>
          <p:cNvSpPr txBox="1"/>
          <p:nvPr/>
        </p:nvSpPr>
        <p:spPr>
          <a:xfrm>
            <a:off x="1618024" y="1946800"/>
            <a:ext cx="47964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社會對於健康和養生方式的關注增加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" name="Google Shape;405;p13">
            <a:extLst>
              <a:ext uri="{FF2B5EF4-FFF2-40B4-BE49-F238E27FC236}">
                <a16:creationId xmlns:a16="http://schemas.microsoft.com/office/drawing/2014/main" id="{FA32CB0E-A22A-AEAF-D52C-90F051032783}"/>
              </a:ext>
            </a:extLst>
          </p:cNvPr>
          <p:cNvSpPr/>
          <p:nvPr/>
        </p:nvSpPr>
        <p:spPr>
          <a:xfrm>
            <a:off x="894288" y="1875532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壹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7" name="Google Shape;406;p13">
            <a:extLst>
              <a:ext uri="{FF2B5EF4-FFF2-40B4-BE49-F238E27FC236}">
                <a16:creationId xmlns:a16="http://schemas.microsoft.com/office/drawing/2014/main" id="{5FD93368-8588-1394-929B-DE5C6B83B592}"/>
              </a:ext>
            </a:extLst>
          </p:cNvPr>
          <p:cNvSpPr/>
          <p:nvPr/>
        </p:nvSpPr>
        <p:spPr>
          <a:xfrm>
            <a:off x="1428426" y="2584947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8" name="Google Shape;407;p13">
            <a:extLst>
              <a:ext uri="{FF2B5EF4-FFF2-40B4-BE49-F238E27FC236}">
                <a16:creationId xmlns:a16="http://schemas.microsoft.com/office/drawing/2014/main" id="{B8C0A884-F8E7-EE1B-A3D2-EA59A4D09976}"/>
              </a:ext>
            </a:extLst>
          </p:cNvPr>
          <p:cNvSpPr txBox="1"/>
          <p:nvPr/>
        </p:nvSpPr>
        <p:spPr>
          <a:xfrm>
            <a:off x="1618025" y="2675261"/>
            <a:ext cx="479642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紙卡溝通方式已不足以滿足現代客戶需求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9" name="Google Shape;408;p13">
            <a:extLst>
              <a:ext uri="{FF2B5EF4-FFF2-40B4-BE49-F238E27FC236}">
                <a16:creationId xmlns:a16="http://schemas.microsoft.com/office/drawing/2014/main" id="{2B54835E-7F7B-84EF-50E0-AB23E9FBC5F1}"/>
              </a:ext>
            </a:extLst>
          </p:cNvPr>
          <p:cNvSpPr/>
          <p:nvPr/>
        </p:nvSpPr>
        <p:spPr>
          <a:xfrm>
            <a:off x="894288" y="2598707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貳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0" name="Google Shape;409;p13">
            <a:extLst>
              <a:ext uri="{FF2B5EF4-FFF2-40B4-BE49-F238E27FC236}">
                <a16:creationId xmlns:a16="http://schemas.microsoft.com/office/drawing/2014/main" id="{9911BCFD-CC4A-7F04-86F2-15AF4A87A353}"/>
              </a:ext>
            </a:extLst>
          </p:cNvPr>
          <p:cNvSpPr/>
          <p:nvPr/>
        </p:nvSpPr>
        <p:spPr>
          <a:xfrm>
            <a:off x="1428426" y="3308122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1" name="Google Shape;410;p13">
            <a:extLst>
              <a:ext uri="{FF2B5EF4-FFF2-40B4-BE49-F238E27FC236}">
                <a16:creationId xmlns:a16="http://schemas.microsoft.com/office/drawing/2014/main" id="{ECDABE39-509A-F5AB-C194-7DC976EA6347}"/>
              </a:ext>
            </a:extLst>
          </p:cNvPr>
          <p:cNvSpPr txBox="1"/>
          <p:nvPr/>
        </p:nvSpPr>
        <p:spPr>
          <a:xfrm>
            <a:off x="1618025" y="3403723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提出智能化方案，引入</a:t>
            </a:r>
            <a:r>
              <a:rPr lang="en-US" altLang="zh-TW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AI</a:t>
            </a: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技術改善服務流程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2" name="Google Shape;411;p13">
            <a:extLst>
              <a:ext uri="{FF2B5EF4-FFF2-40B4-BE49-F238E27FC236}">
                <a16:creationId xmlns:a16="http://schemas.microsoft.com/office/drawing/2014/main" id="{12A26B1C-DBEB-C6CD-FDB2-61F05E280C5A}"/>
              </a:ext>
            </a:extLst>
          </p:cNvPr>
          <p:cNvSpPr/>
          <p:nvPr/>
        </p:nvSpPr>
        <p:spPr>
          <a:xfrm>
            <a:off x="894288" y="3321882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參</a:t>
            </a:r>
            <a:endParaRPr sz="1800" dirty="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3" name="Google Shape;412;p13">
            <a:extLst>
              <a:ext uri="{FF2B5EF4-FFF2-40B4-BE49-F238E27FC236}">
                <a16:creationId xmlns:a16="http://schemas.microsoft.com/office/drawing/2014/main" id="{D4C934B1-C9E3-F244-8014-069CBF314F53}"/>
              </a:ext>
            </a:extLst>
          </p:cNvPr>
          <p:cNvSpPr/>
          <p:nvPr/>
        </p:nvSpPr>
        <p:spPr>
          <a:xfrm>
            <a:off x="1428426" y="4031297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4" name="Google Shape;413;p13">
            <a:extLst>
              <a:ext uri="{FF2B5EF4-FFF2-40B4-BE49-F238E27FC236}">
                <a16:creationId xmlns:a16="http://schemas.microsoft.com/office/drawing/2014/main" id="{D2AFAEF4-6074-0427-B35E-89214B23522C}"/>
              </a:ext>
            </a:extLst>
          </p:cNvPr>
          <p:cNvSpPr txBox="1"/>
          <p:nvPr/>
        </p:nvSpPr>
        <p:spPr>
          <a:xfrm>
            <a:off x="1618025" y="4132185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提供症狀、健康需求等信息，以獲得個性化推薦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5" name="Google Shape;414;p13">
            <a:extLst>
              <a:ext uri="{FF2B5EF4-FFF2-40B4-BE49-F238E27FC236}">
                <a16:creationId xmlns:a16="http://schemas.microsoft.com/office/drawing/2014/main" id="{D2E42883-91FE-CD38-359C-8EB4DBF96221}"/>
              </a:ext>
            </a:extLst>
          </p:cNvPr>
          <p:cNvSpPr/>
          <p:nvPr/>
        </p:nvSpPr>
        <p:spPr>
          <a:xfrm>
            <a:off x="894288" y="4045057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肆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6" name="Google Shape;415;p13">
            <a:extLst>
              <a:ext uri="{FF2B5EF4-FFF2-40B4-BE49-F238E27FC236}">
                <a16:creationId xmlns:a16="http://schemas.microsoft.com/office/drawing/2014/main" id="{F993817C-F583-D711-F88E-061B624A7856}"/>
              </a:ext>
            </a:extLst>
          </p:cNvPr>
          <p:cNvSpPr/>
          <p:nvPr/>
        </p:nvSpPr>
        <p:spPr>
          <a:xfrm>
            <a:off x="1428426" y="4754472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7" name="Google Shape;416;p13">
            <a:extLst>
              <a:ext uri="{FF2B5EF4-FFF2-40B4-BE49-F238E27FC236}">
                <a16:creationId xmlns:a16="http://schemas.microsoft.com/office/drawing/2014/main" id="{FF308FE2-78F3-969F-0FDA-C1A847B42C9F}"/>
              </a:ext>
            </a:extLst>
          </p:cNvPr>
          <p:cNvSpPr txBox="1"/>
          <p:nvPr/>
        </p:nvSpPr>
        <p:spPr>
          <a:xfrm>
            <a:off x="1618025" y="4860645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整合製作流程，確保草藥配方準確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18" name="Google Shape;417;p13">
            <a:extLst>
              <a:ext uri="{FF2B5EF4-FFF2-40B4-BE49-F238E27FC236}">
                <a16:creationId xmlns:a16="http://schemas.microsoft.com/office/drawing/2014/main" id="{E8D1A51F-9A6F-D346-8BE2-18F8800894D1}"/>
              </a:ext>
            </a:extLst>
          </p:cNvPr>
          <p:cNvSpPr/>
          <p:nvPr/>
        </p:nvSpPr>
        <p:spPr>
          <a:xfrm>
            <a:off x="894288" y="4768232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伍</a:t>
            </a:r>
            <a:endParaRPr sz="180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pic>
        <p:nvPicPr>
          <p:cNvPr id="19" name="Google Shape;418;p13">
            <a:extLst>
              <a:ext uri="{FF2B5EF4-FFF2-40B4-BE49-F238E27FC236}">
                <a16:creationId xmlns:a16="http://schemas.microsoft.com/office/drawing/2014/main" id="{02B742D1-D7EC-F93B-9922-66A1B4FD9EF7}"/>
              </a:ext>
            </a:extLst>
          </p:cNvPr>
          <p:cNvPicPr/>
          <p:nvPr/>
        </p:nvPicPr>
        <p:blipFill>
          <a:blip r:embed="rId3"/>
          <a:srcRect l="12716" r="12716"/>
          <a:stretch/>
        </p:blipFill>
        <p:spPr>
          <a:xfrm>
            <a:off x="6921068" y="1960060"/>
            <a:ext cx="4388718" cy="3914134"/>
          </a:xfrm>
          <a:prstGeom prst="plaque">
            <a:avLst>
              <a:gd name="adj" fmla="val 4664"/>
            </a:avLst>
          </a:prstGeom>
          <a:noFill/>
          <a:ln>
            <a:noFill/>
          </a:ln>
        </p:spPr>
      </p:pic>
      <p:sp>
        <p:nvSpPr>
          <p:cNvPr id="23" name="Google Shape;419;p13">
            <a:extLst>
              <a:ext uri="{FF2B5EF4-FFF2-40B4-BE49-F238E27FC236}">
                <a16:creationId xmlns:a16="http://schemas.microsoft.com/office/drawing/2014/main" id="{EAA54A72-DC99-7AA0-A5D0-7955EF9F4AA5}"/>
              </a:ext>
            </a:extLst>
          </p:cNvPr>
          <p:cNvSpPr/>
          <p:nvPr/>
        </p:nvSpPr>
        <p:spPr>
          <a:xfrm>
            <a:off x="6844685" y="1906889"/>
            <a:ext cx="4545367" cy="4025697"/>
          </a:xfrm>
          <a:prstGeom prst="plaque">
            <a:avLst>
              <a:gd name="adj" fmla="val 4686"/>
            </a:avLst>
          </a:prstGeom>
          <a:noFill/>
          <a:ln w="19050" cap="flat" cmpd="sng">
            <a:solidFill>
              <a:srgbClr val="05111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4" name="Google Shape;420;p13">
            <a:extLst>
              <a:ext uri="{FF2B5EF4-FFF2-40B4-BE49-F238E27FC236}">
                <a16:creationId xmlns:a16="http://schemas.microsoft.com/office/drawing/2014/main" id="{17443508-ECEA-8E30-23B7-104A6EDD8345}"/>
              </a:ext>
            </a:extLst>
          </p:cNvPr>
          <p:cNvSpPr txBox="1">
            <a:spLocks/>
          </p:cNvSpPr>
          <p:nvPr/>
        </p:nvSpPr>
        <p:spPr>
          <a:xfrm>
            <a:off x="5266579" y="723327"/>
            <a:ext cx="16588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E2F53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zh-TW" altLang="en-US" dirty="0"/>
              <a:t>背景動機</a:t>
            </a:r>
          </a:p>
        </p:txBody>
      </p:sp>
      <p:sp>
        <p:nvSpPr>
          <p:cNvPr id="25" name="Google Shape;403;p13">
            <a:extLst>
              <a:ext uri="{FF2B5EF4-FFF2-40B4-BE49-F238E27FC236}">
                <a16:creationId xmlns:a16="http://schemas.microsoft.com/office/drawing/2014/main" id="{82CEE9BC-1E9F-52C3-0D75-E5C2E04B041A}"/>
              </a:ext>
            </a:extLst>
          </p:cNvPr>
          <p:cNvSpPr/>
          <p:nvPr/>
        </p:nvSpPr>
        <p:spPr>
          <a:xfrm>
            <a:off x="1428426" y="5477647"/>
            <a:ext cx="4986020" cy="501867"/>
          </a:xfrm>
          <a:prstGeom prst="roundRect">
            <a:avLst>
              <a:gd name="adj" fmla="val 16667"/>
            </a:avLst>
          </a:prstGeom>
          <a:solidFill>
            <a:schemeClr val="lt2">
              <a:alpha val="49803"/>
            </a:schemeClr>
          </a:solidFill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18850" tIns="59425" rIns="118850" bIns="59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4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6" name="Google Shape;404;p13">
            <a:extLst>
              <a:ext uri="{FF2B5EF4-FFF2-40B4-BE49-F238E27FC236}">
                <a16:creationId xmlns:a16="http://schemas.microsoft.com/office/drawing/2014/main" id="{7819B246-E081-B0A3-C3DD-209FCF9357FB}"/>
              </a:ext>
            </a:extLst>
          </p:cNvPr>
          <p:cNvSpPr txBox="1"/>
          <p:nvPr/>
        </p:nvSpPr>
        <p:spPr>
          <a:xfrm>
            <a:off x="1618025" y="5562675"/>
            <a:ext cx="479642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0" i="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建立客戶和草藥種類的資料庫，確保客戶體驗更好</a:t>
            </a:r>
            <a:endParaRPr sz="1600" b="0" i="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7" name="Google Shape;405;p13">
            <a:extLst>
              <a:ext uri="{FF2B5EF4-FFF2-40B4-BE49-F238E27FC236}">
                <a16:creationId xmlns:a16="http://schemas.microsoft.com/office/drawing/2014/main" id="{5F846294-1DD4-486F-CDDB-6FDE3B864D2B}"/>
              </a:ext>
            </a:extLst>
          </p:cNvPr>
          <p:cNvSpPr/>
          <p:nvPr/>
        </p:nvSpPr>
        <p:spPr>
          <a:xfrm>
            <a:off x="894288" y="5491407"/>
            <a:ext cx="474346" cy="474346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0A223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>
                <a:solidFill>
                  <a:srgbClr val="CCE3E8"/>
                </a:solidFill>
                <a:latin typeface="SimSun"/>
                <a:ea typeface="SimSun"/>
                <a:cs typeface="SimSun"/>
                <a:sym typeface="SimSun"/>
              </a:rPr>
              <a:t>陸</a:t>
            </a:r>
            <a:endParaRPr sz="1800" dirty="0">
              <a:solidFill>
                <a:srgbClr val="CCE3E8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636141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1">
            <a:extLst>
              <a:ext uri="{FF2B5EF4-FFF2-40B4-BE49-F238E27FC236}">
                <a16:creationId xmlns:a16="http://schemas.microsoft.com/office/drawing/2014/main" id="{A3348293-3BE5-689D-80F5-7B7687F29C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0" y="691863"/>
            <a:ext cx="2593846" cy="523220"/>
          </a:xfrm>
        </p:spPr>
        <p:txBody>
          <a:bodyPr/>
          <a:lstStyle/>
          <a:p>
            <a:r>
              <a:rPr lang="zh-TW" altLang="en-US" dirty="0"/>
              <a:t>資料表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3757FF2-284E-2B19-C764-934F826A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836"/>
          <a:stretch/>
        </p:blipFill>
        <p:spPr>
          <a:xfrm>
            <a:off x="303753" y="1859973"/>
            <a:ext cx="11584494" cy="46343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7116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9EEABA6-99EF-DFFE-9C05-AF4B3FCF2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2"/>
          <a:stretch/>
        </p:blipFill>
        <p:spPr>
          <a:xfrm>
            <a:off x="2570518" y="616068"/>
            <a:ext cx="6766268" cy="60860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436019E-575F-C902-0DB3-7A3C9091B05C}"/>
              </a:ext>
            </a:extLst>
          </p:cNvPr>
          <p:cNvSpPr txBox="1"/>
          <p:nvPr/>
        </p:nvSpPr>
        <p:spPr>
          <a:xfrm>
            <a:off x="4428721" y="155863"/>
            <a:ext cx="3603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表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8-2-2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資料表描述－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01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顧客資料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02036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3A16D19-4177-2131-CD36-3CE100418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5" b="5724"/>
          <a:stretch/>
        </p:blipFill>
        <p:spPr>
          <a:xfrm>
            <a:off x="1751545" y="571500"/>
            <a:ext cx="8688909" cy="6130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8236FC8-DAC5-9A27-CAAC-C162905311C5}"/>
              </a:ext>
            </a:extLst>
          </p:cNvPr>
          <p:cNvSpPr txBox="1"/>
          <p:nvPr/>
        </p:nvSpPr>
        <p:spPr>
          <a:xfrm>
            <a:off x="4428720" y="155863"/>
            <a:ext cx="39359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表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8-2-3 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資料表描述－</a:t>
            </a:r>
            <a:r>
              <a:rPr lang="en-US" altLang="zh-TW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02</a:t>
            </a:r>
            <a:r>
              <a:rPr lang="zh-TW" altLang="en-US" sz="16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顧客問題資料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73663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7E80C45F-A53F-2526-D29E-E5146797CD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" b="10464"/>
          <a:stretch/>
        </p:blipFill>
        <p:spPr>
          <a:xfrm>
            <a:off x="742405" y="1901536"/>
            <a:ext cx="10874632" cy="4353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4B72F43-C506-1488-9A38-6B4D5A5AFD7E}"/>
              </a:ext>
            </a:extLst>
          </p:cNvPr>
          <p:cNvSpPr txBox="1"/>
          <p:nvPr/>
        </p:nvSpPr>
        <p:spPr>
          <a:xfrm>
            <a:off x="4272856" y="1059872"/>
            <a:ext cx="45386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表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8-2-4 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資料表描述－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03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員工登入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448368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F4DC7785-3273-1C44-F012-5F59A8130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" b="7111"/>
          <a:stretch/>
        </p:blipFill>
        <p:spPr>
          <a:xfrm>
            <a:off x="1620982" y="601395"/>
            <a:ext cx="9247910" cy="5974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4407B18-C77F-4514-0109-FDC15D1A4BF5}"/>
              </a:ext>
            </a:extLst>
          </p:cNvPr>
          <p:cNvSpPr txBox="1"/>
          <p:nvPr/>
        </p:nvSpPr>
        <p:spPr>
          <a:xfrm>
            <a:off x="4085820" y="135081"/>
            <a:ext cx="4819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表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8-2-5 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資料表描述－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04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銷售資料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32194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55EEC9FA-A833-794C-B285-77CAD6FE6D83}"/>
              </a:ext>
            </a:extLst>
          </p:cNvPr>
          <p:cNvSpPr txBox="1"/>
          <p:nvPr/>
        </p:nvSpPr>
        <p:spPr>
          <a:xfrm>
            <a:off x="4096211" y="737753"/>
            <a:ext cx="4819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表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8-2-6 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資料表描述－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05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對比銷售資料</a:t>
            </a: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7DA9EE0-302E-77C3-02C7-6258C5E60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9" b="9589"/>
          <a:stretch/>
        </p:blipFill>
        <p:spPr>
          <a:xfrm>
            <a:off x="914151" y="1693720"/>
            <a:ext cx="10363698" cy="46655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1785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22C9CD93-339E-2E64-87CE-29C3844EB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0" b="10104"/>
          <a:stretch/>
        </p:blipFill>
        <p:spPr>
          <a:xfrm>
            <a:off x="796572" y="1989919"/>
            <a:ext cx="10598855" cy="4281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FBA0C3A-CEBF-4B50-C99D-397668B01063}"/>
              </a:ext>
            </a:extLst>
          </p:cNvPr>
          <p:cNvSpPr txBox="1"/>
          <p:nvPr/>
        </p:nvSpPr>
        <p:spPr>
          <a:xfrm>
            <a:off x="4106602" y="955962"/>
            <a:ext cx="4819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表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8-2-7 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資料表描述－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06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藥草庫存資料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4933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85115BE-2C36-2B66-9EE4-A60ECD1DBC22}"/>
              </a:ext>
            </a:extLst>
          </p:cNvPr>
          <p:cNvSpPr txBox="1"/>
          <p:nvPr/>
        </p:nvSpPr>
        <p:spPr>
          <a:xfrm>
            <a:off x="4116993" y="592280"/>
            <a:ext cx="48191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表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8-2-8 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資料表描述－</a:t>
            </a:r>
            <a:r>
              <a:rPr lang="en-US" altLang="zh-TW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07 </a:t>
            </a:r>
            <a:r>
              <a:rPr lang="zh-TW" altLang="en-US" sz="20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sym typeface="Wingdings 3" panose="05040102010807070707" pitchFamily="18" charset="2"/>
              </a:rPr>
              <a:t>進貨資料</a:t>
            </a:r>
            <a:endParaRPr lang="zh-TW" altLang="en-US" sz="2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E4B6C39-D34F-520E-1D10-06DAEA29D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9" b="8026"/>
          <a:stretch/>
        </p:blipFill>
        <p:spPr>
          <a:xfrm>
            <a:off x="1569027" y="1356072"/>
            <a:ext cx="9300393" cy="5109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77311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100000">
              <a:schemeClr val="lt1"/>
            </a:gs>
          </a:gsLst>
          <a:lin ang="2700000" scaled="0"/>
        </a:gradFill>
        <a:effectLst/>
      </p:bgPr>
    </p:bg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4391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852" name="Google Shape;852;p30" descr="模糊的照片&#10;&#10;描述已自动生成"/>
          <p:cNvPicPr preferRelativeResize="0"/>
          <p:nvPr/>
        </p:nvPicPr>
        <p:blipFill rotWithShape="1">
          <a:blip r:embed="rId4">
            <a:alphaModFix amt="38000"/>
          </a:blip>
          <a:srcRect/>
          <a:stretch/>
        </p:blipFill>
        <p:spPr>
          <a:xfrm>
            <a:off x="0" y="0"/>
            <a:ext cx="10728982" cy="4088828"/>
          </a:xfrm>
          <a:custGeom>
            <a:avLst/>
            <a:gdLst/>
            <a:ahLst/>
            <a:cxnLst/>
            <a:rect l="l" t="t" r="r" b="b"/>
            <a:pathLst>
              <a:path w="10728982" h="4088828" extrusionOk="0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53" name="Google Shape;853;p30"/>
          <p:cNvSpPr txBox="1"/>
          <p:nvPr/>
        </p:nvSpPr>
        <p:spPr>
          <a:xfrm>
            <a:off x="3048000" y="1959084"/>
            <a:ext cx="6096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60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感謝觀看</a:t>
            </a:r>
            <a:endParaRPr sz="960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2" name="Google Shape;17;p32">
            <a:extLst>
              <a:ext uri="{FF2B5EF4-FFF2-40B4-BE49-F238E27FC236}">
                <a16:creationId xmlns:a16="http://schemas.microsoft.com/office/drawing/2014/main" id="{72BC8D36-DBB1-F867-4985-6DADB480679D}"/>
              </a:ext>
            </a:extLst>
          </p:cNvPr>
          <p:cNvSpPr txBox="1"/>
          <p:nvPr/>
        </p:nvSpPr>
        <p:spPr>
          <a:xfrm>
            <a:off x="10404519" y="1365498"/>
            <a:ext cx="419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0" i="0" u="none" strike="noStrike" cap="none">
                <a:solidFill>
                  <a:srgbClr val="BFBFBF"/>
                </a:solidFill>
                <a:latin typeface="SimSun"/>
                <a:ea typeface="SimSun"/>
                <a:cs typeface="SimSun"/>
                <a:sym typeface="SimSun"/>
              </a:rPr>
              <a:t>杯中萬華長潤</a:t>
            </a:r>
            <a:endParaRPr sz="1800" dirty="0">
              <a:solidFill>
                <a:srgbClr val="BFBFB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" name="Google Shape;18;p32">
            <a:extLst>
              <a:ext uri="{FF2B5EF4-FFF2-40B4-BE49-F238E27FC236}">
                <a16:creationId xmlns:a16="http://schemas.microsoft.com/office/drawing/2014/main" id="{A6EA0665-C022-4BAF-085E-AD5A1EA3ACDA}"/>
              </a:ext>
            </a:extLst>
          </p:cNvPr>
          <p:cNvSpPr txBox="1"/>
          <p:nvPr/>
        </p:nvSpPr>
        <p:spPr>
          <a:xfrm>
            <a:off x="11078628" y="791923"/>
            <a:ext cx="419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800">
                <a:solidFill>
                  <a:srgbClr val="BFBFBF"/>
                </a:solidFill>
                <a:latin typeface="SimSun"/>
                <a:ea typeface="SimSun"/>
                <a:cs typeface="SimSun"/>
              </a:defRPr>
            </a:lvl1pPr>
          </a:lstStyle>
          <a:p>
            <a:pPr lvl="0"/>
            <a:r>
              <a:rPr lang="zh-TW" altLang="en-US" dirty="0">
                <a:sym typeface="SimSun"/>
              </a:rPr>
              <a:t>壺裡百草乾坤</a:t>
            </a:r>
            <a:endParaRPr dirty="0">
              <a:sym typeface="SimSu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358;p11">
            <a:extLst>
              <a:ext uri="{FF2B5EF4-FFF2-40B4-BE49-F238E27FC236}">
                <a16:creationId xmlns:a16="http://schemas.microsoft.com/office/drawing/2014/main" id="{94E9DB3D-1B40-3AC7-ED54-B1EB78A869D6}"/>
              </a:ext>
            </a:extLst>
          </p:cNvPr>
          <p:cNvGrpSpPr/>
          <p:nvPr/>
        </p:nvGrpSpPr>
        <p:grpSpPr>
          <a:xfrm>
            <a:off x="2074941" y="2105587"/>
            <a:ext cx="8042118" cy="3372103"/>
            <a:chOff x="2042510" y="2095247"/>
            <a:chExt cx="8042118" cy="3372103"/>
          </a:xfrm>
        </p:grpSpPr>
        <p:grpSp>
          <p:nvGrpSpPr>
            <p:cNvPr id="25" name="Google Shape;359;p11">
              <a:extLst>
                <a:ext uri="{FF2B5EF4-FFF2-40B4-BE49-F238E27FC236}">
                  <a16:creationId xmlns:a16="http://schemas.microsoft.com/office/drawing/2014/main" id="{14F54438-ABAF-95B5-04DF-AC4B19DEFD29}"/>
                </a:ext>
              </a:extLst>
            </p:cNvPr>
            <p:cNvGrpSpPr/>
            <p:nvPr/>
          </p:nvGrpSpPr>
          <p:grpSpPr>
            <a:xfrm>
              <a:off x="2042510" y="2336934"/>
              <a:ext cx="8042118" cy="3130416"/>
              <a:chOff x="2042510" y="2336934"/>
              <a:chExt cx="8042118" cy="3130416"/>
            </a:xfrm>
          </p:grpSpPr>
          <p:sp>
            <p:nvSpPr>
              <p:cNvPr id="29" name="Google Shape;360;p11">
                <a:extLst>
                  <a:ext uri="{FF2B5EF4-FFF2-40B4-BE49-F238E27FC236}">
                    <a16:creationId xmlns:a16="http://schemas.microsoft.com/office/drawing/2014/main" id="{30C45DF8-E761-6AC1-A77E-FAF24D2D39DF}"/>
                  </a:ext>
                </a:extLst>
              </p:cNvPr>
              <p:cNvSpPr/>
              <p:nvPr/>
            </p:nvSpPr>
            <p:spPr>
              <a:xfrm>
                <a:off x="2042510" y="2336934"/>
                <a:ext cx="8042118" cy="3130416"/>
              </a:xfrm>
              <a:prstGeom prst="roundRect">
                <a:avLst>
                  <a:gd name="adj" fmla="val 0"/>
                </a:avLst>
              </a:prstGeom>
              <a:solidFill>
                <a:schemeClr val="lt2">
                  <a:alpha val="49803"/>
                </a:schemeClr>
              </a:solidFill>
              <a:ln w="9525" cap="flat" cmpd="sng">
                <a:solidFill>
                  <a:srgbClr val="7F7F7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18850" tIns="59425" rIns="118850" bIns="5942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4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pic>
            <p:nvPicPr>
              <p:cNvPr id="30" name="Google Shape;361;p11" descr="黑暗中的月亮&#10;&#10;中度可信度描述已自动生成">
                <a:extLst>
                  <a:ext uri="{FF2B5EF4-FFF2-40B4-BE49-F238E27FC236}">
                    <a16:creationId xmlns:a16="http://schemas.microsoft.com/office/drawing/2014/main" id="{066D9148-5C0E-1237-89A8-7869A2D003AC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42000"/>
              </a:blip>
              <a:srcRect/>
              <a:stretch/>
            </p:blipFill>
            <p:spPr>
              <a:xfrm>
                <a:off x="9149163" y="3737054"/>
                <a:ext cx="935465" cy="13968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" name="Google Shape;362;p11" descr="黑暗中的月亮&#10;&#10;中度可信度描述已自动生成">
                <a:extLst>
                  <a:ext uri="{FF2B5EF4-FFF2-40B4-BE49-F238E27FC236}">
                    <a16:creationId xmlns:a16="http://schemas.microsoft.com/office/drawing/2014/main" id="{682F1061-A8FE-F737-21E1-6960219C9B55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 amt="42000"/>
              </a:blip>
              <a:srcRect/>
              <a:stretch/>
            </p:blipFill>
            <p:spPr>
              <a:xfrm flipH="1">
                <a:off x="2042510" y="2336934"/>
                <a:ext cx="935465" cy="13968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363;p11">
              <a:extLst>
                <a:ext uri="{FF2B5EF4-FFF2-40B4-BE49-F238E27FC236}">
                  <a16:creationId xmlns:a16="http://schemas.microsoft.com/office/drawing/2014/main" id="{6EE34B42-E145-5E19-8704-EE8D85573459}"/>
                </a:ext>
              </a:extLst>
            </p:cNvPr>
            <p:cNvGrpSpPr/>
            <p:nvPr/>
          </p:nvGrpSpPr>
          <p:grpSpPr>
            <a:xfrm>
              <a:off x="3259976" y="2095247"/>
              <a:ext cx="5672048" cy="429404"/>
              <a:chOff x="3259976" y="2095247"/>
              <a:chExt cx="5672048" cy="429404"/>
            </a:xfrm>
          </p:grpSpPr>
          <p:sp>
            <p:nvSpPr>
              <p:cNvPr id="27" name="Google Shape;364;p11">
                <a:extLst>
                  <a:ext uri="{FF2B5EF4-FFF2-40B4-BE49-F238E27FC236}">
                    <a16:creationId xmlns:a16="http://schemas.microsoft.com/office/drawing/2014/main" id="{B8FC4C58-79A2-D8EE-6C5B-BF48DF736374}"/>
                  </a:ext>
                </a:extLst>
              </p:cNvPr>
              <p:cNvSpPr/>
              <p:nvPr/>
            </p:nvSpPr>
            <p:spPr>
              <a:xfrm rot="5400000">
                <a:off x="5881298" y="-526075"/>
                <a:ext cx="429404" cy="5672048"/>
              </a:xfrm>
              <a:prstGeom prst="plaque">
                <a:avLst>
                  <a:gd name="adj" fmla="val 1867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78625" tIns="39300" rIns="78625" bIns="393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48"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sp>
            <p:nvSpPr>
              <p:cNvPr id="28" name="Google Shape;365;p11">
                <a:extLst>
                  <a:ext uri="{FF2B5EF4-FFF2-40B4-BE49-F238E27FC236}">
                    <a16:creationId xmlns:a16="http://schemas.microsoft.com/office/drawing/2014/main" id="{ACB36FF8-A87B-21FB-D648-5F523B295DD8}"/>
                  </a:ext>
                </a:extLst>
              </p:cNvPr>
              <p:cNvSpPr/>
              <p:nvPr/>
            </p:nvSpPr>
            <p:spPr>
              <a:xfrm rot="5400000">
                <a:off x="5907439" y="-479340"/>
                <a:ext cx="377122" cy="5588919"/>
              </a:xfrm>
              <a:prstGeom prst="plaque">
                <a:avLst>
                  <a:gd name="adj" fmla="val 18675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8625" tIns="39300" rIns="78625" bIns="393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48">
                  <a:solidFill>
                    <a:srgbClr val="FFFFFF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</p:grpSp>
      </p:grpSp>
      <p:sp>
        <p:nvSpPr>
          <p:cNvPr id="32" name="Google Shape;366;p11">
            <a:extLst>
              <a:ext uri="{FF2B5EF4-FFF2-40B4-BE49-F238E27FC236}">
                <a16:creationId xmlns:a16="http://schemas.microsoft.com/office/drawing/2014/main" id="{F9FA534B-3BB7-C626-8CDA-7FDE4E9842E3}"/>
              </a:ext>
            </a:extLst>
          </p:cNvPr>
          <p:cNvSpPr txBox="1"/>
          <p:nvPr/>
        </p:nvSpPr>
        <p:spPr>
          <a:xfrm>
            <a:off x="3480653" y="2116498"/>
            <a:ext cx="5194807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壺裡百草乾坤，杯中萬華長潤</a:t>
            </a:r>
            <a:endParaRPr sz="20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3" name="Google Shape;367;p11">
            <a:extLst>
              <a:ext uri="{FF2B5EF4-FFF2-40B4-BE49-F238E27FC236}">
                <a16:creationId xmlns:a16="http://schemas.microsoft.com/office/drawing/2014/main" id="{1B16A446-5F24-5812-7527-CE6E3A7DE93F}"/>
              </a:ext>
            </a:extLst>
          </p:cNvPr>
          <p:cNvSpPr txBox="1"/>
          <p:nvPr/>
        </p:nvSpPr>
        <p:spPr>
          <a:xfrm>
            <a:off x="2224087" y="4057141"/>
            <a:ext cx="7541804" cy="128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30000"/>
              </a:lnSpc>
            </a:pP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根據個人睡眠品質、季節性過敏、腸胃問題</a:t>
            </a: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……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等，依據症狀的輕重、對應頻率的強弱，精心調配獨一無二的專屬茶飲。</a:t>
            </a:r>
            <a:endParaRPr sz="1600" dirty="0">
              <a:solidFill>
                <a:srgbClr val="595959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4" name="Google Shape;368;p11">
            <a:extLst>
              <a:ext uri="{FF2B5EF4-FFF2-40B4-BE49-F238E27FC236}">
                <a16:creationId xmlns:a16="http://schemas.microsoft.com/office/drawing/2014/main" id="{2B3FB01D-5949-9090-4685-9CEC323BA248}"/>
              </a:ext>
            </a:extLst>
          </p:cNvPr>
          <p:cNvSpPr txBox="1"/>
          <p:nvPr/>
        </p:nvSpPr>
        <p:spPr>
          <a:xfrm>
            <a:off x="2224087" y="2692745"/>
            <a:ext cx="7541804" cy="128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【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老濟安</a:t>
            </a: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】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祖傳青草茶、養生茶傳承三代累積的天然植物性味功能專業知識，秉承家訓</a:t>
            </a: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【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濟世安生</a:t>
            </a:r>
            <a:r>
              <a:rPr lang="en-US" altLang="zh-TW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】</a:t>
            </a:r>
            <a:r>
              <a:rPr lang="zh-TW" altLang="en-US" sz="1600" dirty="0">
                <a:solidFill>
                  <a:srgbClr val="595959"/>
                </a:solidFill>
                <a:latin typeface="SimSun"/>
                <a:ea typeface="SimSun"/>
                <a:cs typeface="SimSun"/>
                <a:sym typeface="SimSun"/>
              </a:rPr>
              <a:t>的精神致力鑽研將青草經過嚴謹的提煉程序達到醒腦、補氣、安定心神的現代養生功效。</a:t>
            </a:r>
          </a:p>
        </p:txBody>
      </p:sp>
      <p:sp>
        <p:nvSpPr>
          <p:cNvPr id="35" name="Google Shape;370;p11">
            <a:extLst>
              <a:ext uri="{FF2B5EF4-FFF2-40B4-BE49-F238E27FC236}">
                <a16:creationId xmlns:a16="http://schemas.microsoft.com/office/drawing/2014/main" id="{FF0F6E95-6E06-1562-553E-F3CF1283A3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40455" y="739488"/>
            <a:ext cx="1911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老濟安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82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"/>
          <p:cNvGrpSpPr/>
          <p:nvPr/>
        </p:nvGrpSpPr>
        <p:grpSpPr>
          <a:xfrm>
            <a:off x="0" y="0"/>
            <a:ext cx="13726570" cy="6858000"/>
            <a:chOff x="0" y="0"/>
            <a:chExt cx="13726570" cy="6858000"/>
          </a:xfrm>
        </p:grpSpPr>
        <p:pic>
          <p:nvPicPr>
            <p:cNvPr id="211" name="Google Shape;211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" descr="背景图案&#10;&#10;描述已自动生成"/>
            <p:cNvPicPr preferRelativeResize="0"/>
            <p:nvPr/>
          </p:nvPicPr>
          <p:blipFill rotWithShape="1">
            <a:blip r:embed="rId3">
              <a:alphaModFix amt="16000"/>
            </a:blip>
            <a:srcRect/>
            <a:stretch/>
          </p:blipFill>
          <p:spPr>
            <a:xfrm>
              <a:off x="6868570" y="0"/>
              <a:ext cx="6858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"/>
          <p:cNvSpPr txBox="1">
            <a:spLocks noGrp="1"/>
          </p:cNvSpPr>
          <p:nvPr>
            <p:ph type="body" idx="1"/>
          </p:nvPr>
        </p:nvSpPr>
        <p:spPr>
          <a:xfrm rot="5400000">
            <a:off x="2635403" y="2713254"/>
            <a:ext cx="3248613" cy="895598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137150" tIns="68575" rIns="137150" bIns="685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Font typeface="Arial"/>
              <a:buNone/>
            </a:pPr>
            <a:r>
              <a:rPr lang="zh-CN" altLang="en-US" dirty="0"/>
              <a:t>營運計畫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9610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16"/>
          <p:cNvGrpSpPr/>
          <p:nvPr/>
        </p:nvGrpSpPr>
        <p:grpSpPr>
          <a:xfrm>
            <a:off x="950494" y="2085323"/>
            <a:ext cx="10311063" cy="4231255"/>
            <a:chOff x="1045393" y="3938185"/>
            <a:chExt cx="9783734" cy="1759670"/>
          </a:xfrm>
        </p:grpSpPr>
        <p:sp>
          <p:nvSpPr>
            <p:cNvPr id="457" name="Google Shape;457;p16"/>
            <p:cNvSpPr/>
            <p:nvPr/>
          </p:nvSpPr>
          <p:spPr>
            <a:xfrm>
              <a:off x="1045393" y="3938185"/>
              <a:ext cx="9783734" cy="1759670"/>
            </a:xfrm>
            <a:prstGeom prst="plaque">
              <a:avLst>
                <a:gd name="adj" fmla="val 8851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cxnSp>
          <p:nvCxnSpPr>
            <p:cNvPr id="458" name="Google Shape;458;p16"/>
            <p:cNvCxnSpPr>
              <a:cxnSpLocks/>
            </p:cNvCxnSpPr>
            <p:nvPr/>
          </p:nvCxnSpPr>
          <p:spPr>
            <a:xfrm>
              <a:off x="4251960" y="4169893"/>
              <a:ext cx="0" cy="1255546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" name="Google Shape;459;p16"/>
            <p:cNvCxnSpPr>
              <a:cxnSpLocks/>
            </p:cNvCxnSpPr>
            <p:nvPr/>
          </p:nvCxnSpPr>
          <p:spPr>
            <a:xfrm>
              <a:off x="7726680" y="4157626"/>
              <a:ext cx="0" cy="1255546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60" name="Google Shape;460;p16"/>
          <p:cNvGrpSpPr/>
          <p:nvPr/>
        </p:nvGrpSpPr>
        <p:grpSpPr>
          <a:xfrm>
            <a:off x="4906065" y="1842624"/>
            <a:ext cx="2436084" cy="429404"/>
            <a:chOff x="4761681" y="3695485"/>
            <a:chExt cx="2436084" cy="429404"/>
          </a:xfrm>
        </p:grpSpPr>
        <p:sp>
          <p:nvSpPr>
            <p:cNvPr id="461" name="Google Shape;461;p16"/>
            <p:cNvSpPr/>
            <p:nvPr/>
          </p:nvSpPr>
          <p:spPr>
            <a:xfrm rot="5400000">
              <a:off x="5765021" y="2692145"/>
              <a:ext cx="429404" cy="2436084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 rot="5400000">
              <a:off x="5791162" y="2722335"/>
              <a:ext cx="377122" cy="2386042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463" name="Google Shape;463;p16"/>
          <p:cNvGrpSpPr/>
          <p:nvPr/>
        </p:nvGrpSpPr>
        <p:grpSpPr>
          <a:xfrm>
            <a:off x="8266314" y="1842624"/>
            <a:ext cx="2436084" cy="429404"/>
            <a:chOff x="8121930" y="3695485"/>
            <a:chExt cx="2436084" cy="429404"/>
          </a:xfrm>
        </p:grpSpPr>
        <p:sp>
          <p:nvSpPr>
            <p:cNvPr id="464" name="Google Shape;464;p16"/>
            <p:cNvSpPr/>
            <p:nvPr/>
          </p:nvSpPr>
          <p:spPr>
            <a:xfrm rot="5400000">
              <a:off x="9125270" y="2692145"/>
              <a:ext cx="429404" cy="2436084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465" name="Google Shape;465;p16"/>
            <p:cNvSpPr/>
            <p:nvPr/>
          </p:nvSpPr>
          <p:spPr>
            <a:xfrm rot="5400000">
              <a:off x="9151411" y="2717166"/>
              <a:ext cx="377122" cy="2386042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466" name="Google Shape;466;p16"/>
          <p:cNvSpPr txBox="1"/>
          <p:nvPr/>
        </p:nvSpPr>
        <p:spPr>
          <a:xfrm>
            <a:off x="1148015" y="2642483"/>
            <a:ext cx="3066569" cy="386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市場調查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調查市場內對於健康飲品的需求，以及喜好程度。</a:t>
            </a:r>
            <a:endParaRPr lang="en-US" altLang="zh-TW" sz="160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競爭分析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了解當地的手搖飲及其他類似的健康茶飲競爭狀況、銷售模式、產品特色等等。</a:t>
            </a:r>
            <a:endParaRPr lang="en-US" altLang="zh-TW" sz="160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目標市場定位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調查目標市場的客源，即追求健康的顧客。</a:t>
            </a:r>
            <a:endParaRPr sz="1600" dirty="0">
              <a:solidFill>
                <a:schemeClr val="accen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67" name="Google Shape;467;p16"/>
          <p:cNvSpPr txBox="1"/>
          <p:nvPr/>
        </p:nvSpPr>
        <p:spPr>
          <a:xfrm>
            <a:off x="4692555" y="2642483"/>
            <a:ext cx="2955304" cy="2916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藥草的供應鏈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選擇穩定的供應商。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製作的設備和器具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確保設備及器具正常運作。</a:t>
            </a:r>
          </a:p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保持藥草的品質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嚴格控管藥草的品質，確保其藥草的新鮮度、純度等。</a:t>
            </a:r>
          </a:p>
        </p:txBody>
      </p:sp>
      <p:sp>
        <p:nvSpPr>
          <p:cNvPr id="468" name="Google Shape;468;p16"/>
          <p:cNvSpPr txBox="1"/>
          <p:nvPr/>
        </p:nvSpPr>
        <p:spPr>
          <a:xfrm>
            <a:off x="8219143" y="2642483"/>
            <a:ext cx="3006206" cy="3866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成本分析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計算開店的租金、人力成本、進貨成本等等，推算成本大概多少。</a:t>
            </a:r>
          </a:p>
          <a:p>
            <a:pPr marL="285750" lvl="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收益分析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根據自身成本及市場競爭狀況推測預期銷售量和銷售額。</a:t>
            </a:r>
          </a:p>
          <a:p>
            <a:pPr marL="285750" marR="0" lvl="0" indent="-2857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風險評估</a:t>
            </a:r>
            <a:r>
              <a:rPr lang="en-US" altLang="zh-TW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:</a:t>
            </a:r>
            <a:r>
              <a:rPr lang="zh-TW" altLang="en-US" sz="1600" dirty="0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rPr>
              <a:t>考慮可能發生的風險因素，應對這些不確定的風險所制定的計畫。</a:t>
            </a:r>
          </a:p>
        </p:txBody>
      </p:sp>
      <p:grpSp>
        <p:nvGrpSpPr>
          <p:cNvPr id="469" name="Google Shape;469;p16"/>
          <p:cNvGrpSpPr/>
          <p:nvPr/>
        </p:nvGrpSpPr>
        <p:grpSpPr>
          <a:xfrm>
            <a:off x="1545816" y="1842624"/>
            <a:ext cx="2436084" cy="429404"/>
            <a:chOff x="1401432" y="3695485"/>
            <a:chExt cx="2436084" cy="429404"/>
          </a:xfrm>
        </p:grpSpPr>
        <p:sp>
          <p:nvSpPr>
            <p:cNvPr id="470" name="Google Shape;470;p16"/>
            <p:cNvSpPr/>
            <p:nvPr/>
          </p:nvSpPr>
          <p:spPr>
            <a:xfrm rot="5400000">
              <a:off x="2404772" y="2692145"/>
              <a:ext cx="429404" cy="2436084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48">
                <a:solidFill>
                  <a:schemeClr val="accen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grpSp>
          <p:nvGrpSpPr>
            <p:cNvPr id="471" name="Google Shape;471;p16"/>
            <p:cNvGrpSpPr/>
            <p:nvPr/>
          </p:nvGrpSpPr>
          <p:grpSpPr>
            <a:xfrm>
              <a:off x="1418746" y="3725701"/>
              <a:ext cx="2386042" cy="387183"/>
              <a:chOff x="1418746" y="3715547"/>
              <a:chExt cx="2386042" cy="387183"/>
            </a:xfrm>
          </p:grpSpPr>
          <p:sp>
            <p:nvSpPr>
              <p:cNvPr id="472" name="Google Shape;472;p16"/>
              <p:cNvSpPr txBox="1"/>
              <p:nvPr/>
            </p:nvSpPr>
            <p:spPr>
              <a:xfrm>
                <a:off x="1453220" y="3715547"/>
                <a:ext cx="2317095" cy="387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8625" tIns="39300" rIns="78625" bIns="3930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000" b="1" dirty="0">
                    <a:solidFill>
                      <a:schemeClr val="lt1"/>
                    </a:solidFill>
                    <a:latin typeface="SimSun"/>
                    <a:ea typeface="SimSun"/>
                    <a:cs typeface="SimSun"/>
                    <a:sym typeface="SimSun"/>
                  </a:rPr>
                  <a:t>市場可行性分析</a:t>
                </a:r>
                <a:endParaRPr sz="2000" b="1" dirty="0">
                  <a:solidFill>
                    <a:schemeClr val="l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 rot="5400000">
                <a:off x="2423206" y="2716118"/>
                <a:ext cx="377122" cy="2386042"/>
              </a:xfrm>
              <a:prstGeom prst="plaque">
                <a:avLst>
                  <a:gd name="adj" fmla="val 18675"/>
                </a:avLst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78625" tIns="39300" rIns="78625" bIns="393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548">
                  <a:solidFill>
                    <a:schemeClr val="accent1"/>
                  </a:solidFill>
                  <a:latin typeface="SimSun"/>
                  <a:ea typeface="SimSun"/>
                  <a:cs typeface="SimSun"/>
                  <a:sym typeface="SimSun"/>
                </a:endParaRPr>
              </a:p>
            </p:txBody>
          </p:sp>
        </p:grpSp>
      </p:grpSp>
      <p:sp>
        <p:nvSpPr>
          <p:cNvPr id="474" name="Google Shape;474;p16"/>
          <p:cNvSpPr txBox="1"/>
          <p:nvPr/>
        </p:nvSpPr>
        <p:spPr>
          <a:xfrm>
            <a:off x="5155679" y="1873758"/>
            <a:ext cx="1956465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技術可行性分析</a:t>
            </a:r>
            <a:endParaRPr sz="2000" b="1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75" name="Google Shape;475;p16"/>
          <p:cNvSpPr txBox="1"/>
          <p:nvPr/>
        </p:nvSpPr>
        <p:spPr>
          <a:xfrm>
            <a:off x="8318101" y="1872840"/>
            <a:ext cx="2317095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財務可行性分析</a:t>
            </a:r>
            <a:endParaRPr sz="2000" b="1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78" name="Google Shape;478;p16"/>
          <p:cNvSpPr txBox="1">
            <a:spLocks noGrp="1"/>
          </p:cNvSpPr>
          <p:nvPr>
            <p:ph type="body" idx="1"/>
          </p:nvPr>
        </p:nvSpPr>
        <p:spPr>
          <a:xfrm>
            <a:off x="5079855" y="739488"/>
            <a:ext cx="20322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CN" altLang="en-US" dirty="0"/>
              <a:t>可行性分析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20"/>
          <p:cNvGrpSpPr/>
          <p:nvPr/>
        </p:nvGrpSpPr>
        <p:grpSpPr>
          <a:xfrm>
            <a:off x="8241898" y="2203872"/>
            <a:ext cx="2570479" cy="479170"/>
            <a:chOff x="6244657" y="2203872"/>
            <a:chExt cx="1659647" cy="429404"/>
          </a:xfrm>
        </p:grpSpPr>
        <p:sp>
          <p:nvSpPr>
            <p:cNvPr id="569" name="Google Shape;569;p20"/>
            <p:cNvSpPr/>
            <p:nvPr/>
          </p:nvSpPr>
          <p:spPr>
            <a:xfrm rot="5400000">
              <a:off x="6859778" y="1588750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70" name="Google Shape;570;p20"/>
            <p:cNvSpPr/>
            <p:nvPr/>
          </p:nvSpPr>
          <p:spPr>
            <a:xfrm rot="5400000">
              <a:off x="6885919" y="1634461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71" name="Google Shape;571;p20"/>
          <p:cNvGrpSpPr/>
          <p:nvPr/>
        </p:nvGrpSpPr>
        <p:grpSpPr>
          <a:xfrm>
            <a:off x="8242112" y="3557491"/>
            <a:ext cx="2570479" cy="479170"/>
            <a:chOff x="6244657" y="2983405"/>
            <a:chExt cx="1659647" cy="429404"/>
          </a:xfrm>
        </p:grpSpPr>
        <p:sp>
          <p:nvSpPr>
            <p:cNvPr id="572" name="Google Shape;572;p20"/>
            <p:cNvSpPr/>
            <p:nvPr/>
          </p:nvSpPr>
          <p:spPr>
            <a:xfrm rot="5400000">
              <a:off x="6859778" y="2368283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73" name="Google Shape;573;p20"/>
            <p:cNvSpPr/>
            <p:nvPr/>
          </p:nvSpPr>
          <p:spPr>
            <a:xfrm rot="5400000">
              <a:off x="6885919" y="2413994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74" name="Google Shape;574;p20"/>
          <p:cNvGrpSpPr/>
          <p:nvPr/>
        </p:nvGrpSpPr>
        <p:grpSpPr>
          <a:xfrm>
            <a:off x="8241897" y="4942032"/>
            <a:ext cx="2570479" cy="479170"/>
            <a:chOff x="6244657" y="3762938"/>
            <a:chExt cx="1659647" cy="429404"/>
          </a:xfrm>
        </p:grpSpPr>
        <p:sp>
          <p:nvSpPr>
            <p:cNvPr id="575" name="Google Shape;575;p20"/>
            <p:cNvSpPr/>
            <p:nvPr/>
          </p:nvSpPr>
          <p:spPr>
            <a:xfrm rot="5400000">
              <a:off x="6859778" y="3147816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76" name="Google Shape;576;p20"/>
            <p:cNvSpPr/>
            <p:nvPr/>
          </p:nvSpPr>
          <p:spPr>
            <a:xfrm rot="5400000">
              <a:off x="6885919" y="3193527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83" name="Google Shape;583;p20"/>
          <p:cNvGrpSpPr/>
          <p:nvPr/>
        </p:nvGrpSpPr>
        <p:grpSpPr>
          <a:xfrm>
            <a:off x="4905139" y="2203872"/>
            <a:ext cx="2570479" cy="479170"/>
            <a:chOff x="4008788" y="2203872"/>
            <a:chExt cx="1659647" cy="429404"/>
          </a:xfrm>
        </p:grpSpPr>
        <p:sp>
          <p:nvSpPr>
            <p:cNvPr id="584" name="Google Shape;584;p20"/>
            <p:cNvSpPr/>
            <p:nvPr/>
          </p:nvSpPr>
          <p:spPr>
            <a:xfrm rot="5400000">
              <a:off x="4623910" y="1588750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85" name="Google Shape;585;p20"/>
            <p:cNvSpPr/>
            <p:nvPr/>
          </p:nvSpPr>
          <p:spPr>
            <a:xfrm rot="5400000">
              <a:off x="4650051" y="1634461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86" name="Google Shape;586;p20"/>
          <p:cNvGrpSpPr/>
          <p:nvPr/>
        </p:nvGrpSpPr>
        <p:grpSpPr>
          <a:xfrm>
            <a:off x="4905141" y="3534868"/>
            <a:ext cx="2570479" cy="479170"/>
            <a:chOff x="4008788" y="2983405"/>
            <a:chExt cx="1659647" cy="429404"/>
          </a:xfrm>
        </p:grpSpPr>
        <p:sp>
          <p:nvSpPr>
            <p:cNvPr id="587" name="Google Shape;587;p20"/>
            <p:cNvSpPr/>
            <p:nvPr/>
          </p:nvSpPr>
          <p:spPr>
            <a:xfrm rot="5400000">
              <a:off x="4623910" y="2368283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 rot="5400000">
              <a:off x="4650051" y="2413994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89" name="Google Shape;589;p20"/>
          <p:cNvGrpSpPr/>
          <p:nvPr/>
        </p:nvGrpSpPr>
        <p:grpSpPr>
          <a:xfrm>
            <a:off x="4905141" y="4942032"/>
            <a:ext cx="2570479" cy="479170"/>
            <a:chOff x="4008788" y="3762938"/>
            <a:chExt cx="1659647" cy="429404"/>
          </a:xfrm>
        </p:grpSpPr>
        <p:sp>
          <p:nvSpPr>
            <p:cNvPr id="590" name="Google Shape;590;p20"/>
            <p:cNvSpPr/>
            <p:nvPr/>
          </p:nvSpPr>
          <p:spPr>
            <a:xfrm rot="5400000">
              <a:off x="4623910" y="3147816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 rot="5400000">
              <a:off x="4650051" y="3193527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598" name="Google Shape;598;p20"/>
          <p:cNvGrpSpPr/>
          <p:nvPr/>
        </p:nvGrpSpPr>
        <p:grpSpPr>
          <a:xfrm>
            <a:off x="1568381" y="2203872"/>
            <a:ext cx="2570479" cy="479170"/>
            <a:chOff x="1772921" y="2203872"/>
            <a:chExt cx="1659647" cy="429404"/>
          </a:xfrm>
        </p:grpSpPr>
        <p:sp>
          <p:nvSpPr>
            <p:cNvPr id="599" name="Google Shape;599;p20"/>
            <p:cNvSpPr/>
            <p:nvPr/>
          </p:nvSpPr>
          <p:spPr>
            <a:xfrm rot="5400000">
              <a:off x="2388042" y="1588750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 rot="5400000">
              <a:off x="2414183" y="1634461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01" name="Google Shape;601;p20"/>
          <p:cNvGrpSpPr/>
          <p:nvPr/>
        </p:nvGrpSpPr>
        <p:grpSpPr>
          <a:xfrm>
            <a:off x="1568381" y="3572953"/>
            <a:ext cx="2570479" cy="479170"/>
            <a:chOff x="1772921" y="2983405"/>
            <a:chExt cx="1659647" cy="429404"/>
          </a:xfrm>
        </p:grpSpPr>
        <p:sp>
          <p:nvSpPr>
            <p:cNvPr id="602" name="Google Shape;602;p20"/>
            <p:cNvSpPr/>
            <p:nvPr/>
          </p:nvSpPr>
          <p:spPr>
            <a:xfrm rot="5400000">
              <a:off x="2388042" y="2368283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 rot="5400000">
              <a:off x="2414183" y="2413994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grpSp>
        <p:nvGrpSpPr>
          <p:cNvPr id="604" name="Google Shape;604;p20"/>
          <p:cNvGrpSpPr/>
          <p:nvPr/>
        </p:nvGrpSpPr>
        <p:grpSpPr>
          <a:xfrm>
            <a:off x="1568380" y="4942033"/>
            <a:ext cx="2570479" cy="479170"/>
            <a:chOff x="1772921" y="3762938"/>
            <a:chExt cx="1659647" cy="429404"/>
          </a:xfrm>
        </p:grpSpPr>
        <p:sp>
          <p:nvSpPr>
            <p:cNvPr id="605" name="Google Shape;605;p20"/>
            <p:cNvSpPr/>
            <p:nvPr/>
          </p:nvSpPr>
          <p:spPr>
            <a:xfrm rot="5400000">
              <a:off x="2388042" y="3147816"/>
              <a:ext cx="429404" cy="1659647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 rot="5400000">
              <a:off x="2414183" y="3193528"/>
              <a:ext cx="377122" cy="1568224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613" name="Google Shape;613;p20"/>
          <p:cNvSpPr txBox="1">
            <a:spLocks noGrp="1"/>
          </p:cNvSpPr>
          <p:nvPr>
            <p:ph type="body" idx="1"/>
          </p:nvPr>
        </p:nvSpPr>
        <p:spPr>
          <a:xfrm>
            <a:off x="5266176" y="739488"/>
            <a:ext cx="16596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CN" altLang="en-US" dirty="0"/>
              <a:t>商業模式</a:t>
            </a:r>
            <a:endParaRPr dirty="0"/>
          </a:p>
        </p:txBody>
      </p:sp>
      <p:sp>
        <p:nvSpPr>
          <p:cNvPr id="625" name="Google Shape;625;p20"/>
          <p:cNvSpPr txBox="1"/>
          <p:nvPr/>
        </p:nvSpPr>
        <p:spPr>
          <a:xfrm>
            <a:off x="8650158" y="5017155"/>
            <a:ext cx="1719051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Revenue Streams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26" name="Google Shape;626;p20"/>
          <p:cNvSpPr txBox="1"/>
          <p:nvPr/>
        </p:nvSpPr>
        <p:spPr>
          <a:xfrm>
            <a:off x="8674222" y="3634280"/>
            <a:ext cx="1705826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Channels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27" name="Google Shape;627;p20"/>
          <p:cNvSpPr txBox="1"/>
          <p:nvPr/>
        </p:nvSpPr>
        <p:spPr>
          <a:xfrm>
            <a:off x="8326534" y="2252638"/>
            <a:ext cx="2301484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Key Resources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28" name="Google Shape;628;p20"/>
          <p:cNvSpPr txBox="1"/>
          <p:nvPr/>
        </p:nvSpPr>
        <p:spPr>
          <a:xfrm>
            <a:off x="5337464" y="5017156"/>
            <a:ext cx="1705826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Cost Structure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29" name="Google Shape;629;p20"/>
          <p:cNvSpPr txBox="1"/>
          <p:nvPr/>
        </p:nvSpPr>
        <p:spPr>
          <a:xfrm>
            <a:off x="5001803" y="3583633"/>
            <a:ext cx="2423556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Customer Relationships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30" name="Google Shape;630;p20"/>
          <p:cNvSpPr txBox="1"/>
          <p:nvPr/>
        </p:nvSpPr>
        <p:spPr>
          <a:xfrm>
            <a:off x="4940002" y="2232104"/>
            <a:ext cx="2516483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Key Activities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31" name="Google Shape;631;p20"/>
          <p:cNvSpPr txBox="1"/>
          <p:nvPr/>
        </p:nvSpPr>
        <p:spPr>
          <a:xfrm>
            <a:off x="1918220" y="5017156"/>
            <a:ext cx="1930400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Customer Segments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32" name="Google Shape;632;p20"/>
          <p:cNvSpPr txBox="1"/>
          <p:nvPr/>
        </p:nvSpPr>
        <p:spPr>
          <a:xfrm>
            <a:off x="1544713" y="3637070"/>
            <a:ext cx="2718788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Value Propositions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33" name="Google Shape;633;p20"/>
          <p:cNvSpPr txBox="1"/>
          <p:nvPr/>
        </p:nvSpPr>
        <p:spPr>
          <a:xfrm>
            <a:off x="1580816" y="2252638"/>
            <a:ext cx="2605209" cy="325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00" dirty="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rPr>
              <a:t>Key Partners</a:t>
            </a:r>
            <a:endParaRPr sz="1600" dirty="0">
              <a:solidFill>
                <a:schemeClr val="lt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50817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9"/>
          <p:cNvGrpSpPr/>
          <p:nvPr/>
        </p:nvGrpSpPr>
        <p:grpSpPr>
          <a:xfrm>
            <a:off x="1184742" y="2943314"/>
            <a:ext cx="2031896" cy="2422770"/>
            <a:chOff x="2042510" y="2336934"/>
            <a:chExt cx="8042118" cy="7430506"/>
          </a:xfrm>
        </p:grpSpPr>
        <p:sp>
          <p:nvSpPr>
            <p:cNvPr id="315" name="Google Shape;315;p9"/>
            <p:cNvSpPr/>
            <p:nvPr/>
          </p:nvSpPr>
          <p:spPr>
            <a:xfrm>
              <a:off x="2042510" y="2336934"/>
              <a:ext cx="8042118" cy="7430506"/>
            </a:xfrm>
            <a:prstGeom prst="roundRect">
              <a:avLst>
                <a:gd name="adj" fmla="val 0"/>
              </a:avLst>
            </a:prstGeom>
            <a:solidFill>
              <a:schemeClr val="lt2">
                <a:alpha val="49803"/>
              </a:scheme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8850" tIns="59425" rIns="118850" bIns="59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4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pic>
          <p:nvPicPr>
            <p:cNvPr id="316" name="Google Shape;316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>
              <a:off x="9149161" y="4761753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 flipH="1">
              <a:off x="2110828" y="2985395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8" name="Google Shape;318;p9"/>
          <p:cNvGrpSpPr/>
          <p:nvPr/>
        </p:nvGrpSpPr>
        <p:grpSpPr>
          <a:xfrm>
            <a:off x="1164798" y="2300054"/>
            <a:ext cx="2071785" cy="429404"/>
            <a:chOff x="1030191" y="3365823"/>
            <a:chExt cx="2640245" cy="429404"/>
          </a:xfrm>
        </p:grpSpPr>
        <p:sp>
          <p:nvSpPr>
            <p:cNvPr id="319" name="Google Shape;319;p9"/>
            <p:cNvSpPr/>
            <p:nvPr/>
          </p:nvSpPr>
          <p:spPr>
            <a:xfrm rot="5400000">
              <a:off x="2135611" y="2260402"/>
              <a:ext cx="429404" cy="2640245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20" name="Google Shape;320;p9"/>
            <p:cNvSpPr/>
            <p:nvPr/>
          </p:nvSpPr>
          <p:spPr>
            <a:xfrm rot="5400000">
              <a:off x="2161752" y="2303010"/>
              <a:ext cx="377122" cy="2565371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cxnSp>
        <p:nvCxnSpPr>
          <p:cNvPr id="322" name="Google Shape;322;p9"/>
          <p:cNvCxnSpPr/>
          <p:nvPr/>
        </p:nvCxnSpPr>
        <p:spPr>
          <a:xfrm>
            <a:off x="4227949" y="2247864"/>
            <a:ext cx="0" cy="344976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3" name="Google Shape;323;p9"/>
          <p:cNvCxnSpPr/>
          <p:nvPr/>
        </p:nvCxnSpPr>
        <p:spPr>
          <a:xfrm>
            <a:off x="8157904" y="2247864"/>
            <a:ext cx="0" cy="3449767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p9"/>
          <p:cNvSpPr txBox="1"/>
          <p:nvPr/>
        </p:nvSpPr>
        <p:spPr>
          <a:xfrm>
            <a:off x="1588162" y="2321306"/>
            <a:ext cx="1225056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市場區隔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25" name="Google Shape;325;p9"/>
          <p:cNvSpPr txBox="1"/>
          <p:nvPr/>
        </p:nvSpPr>
        <p:spPr>
          <a:xfrm>
            <a:off x="1323734" y="3090752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人口區隔</a:t>
            </a: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行為區隔</a:t>
            </a: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心理區隔</a:t>
            </a:r>
          </a:p>
        </p:txBody>
      </p:sp>
      <p:grpSp>
        <p:nvGrpSpPr>
          <p:cNvPr id="326" name="Google Shape;326;p9"/>
          <p:cNvGrpSpPr/>
          <p:nvPr/>
        </p:nvGrpSpPr>
        <p:grpSpPr>
          <a:xfrm>
            <a:off x="5221352" y="2943314"/>
            <a:ext cx="2031896" cy="2422770"/>
            <a:chOff x="2042510" y="2336934"/>
            <a:chExt cx="8042118" cy="7430506"/>
          </a:xfrm>
        </p:grpSpPr>
        <p:sp>
          <p:nvSpPr>
            <p:cNvPr id="327" name="Google Shape;327;p9"/>
            <p:cNvSpPr/>
            <p:nvPr/>
          </p:nvSpPr>
          <p:spPr>
            <a:xfrm>
              <a:off x="2042510" y="2336934"/>
              <a:ext cx="8042118" cy="7430506"/>
            </a:xfrm>
            <a:prstGeom prst="roundRect">
              <a:avLst>
                <a:gd name="adj" fmla="val 0"/>
              </a:avLst>
            </a:prstGeom>
            <a:solidFill>
              <a:schemeClr val="lt2">
                <a:alpha val="49803"/>
              </a:scheme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8850" tIns="59425" rIns="118850" bIns="59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4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pic>
          <p:nvPicPr>
            <p:cNvPr id="328" name="Google Shape;328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>
              <a:off x="9149161" y="4761753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 flipH="1">
              <a:off x="2110828" y="2985395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p9"/>
          <p:cNvGrpSpPr/>
          <p:nvPr/>
        </p:nvGrpSpPr>
        <p:grpSpPr>
          <a:xfrm>
            <a:off x="5201408" y="2300054"/>
            <a:ext cx="2071785" cy="429404"/>
            <a:chOff x="1030191" y="3365823"/>
            <a:chExt cx="2640245" cy="429404"/>
          </a:xfrm>
        </p:grpSpPr>
        <p:sp>
          <p:nvSpPr>
            <p:cNvPr id="331" name="Google Shape;331;p9"/>
            <p:cNvSpPr/>
            <p:nvPr/>
          </p:nvSpPr>
          <p:spPr>
            <a:xfrm rot="5400000">
              <a:off x="2135611" y="2260402"/>
              <a:ext cx="429404" cy="2640245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 rot="5400000">
              <a:off x="2161752" y="2303010"/>
              <a:ext cx="377122" cy="2565371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334" name="Google Shape;334;p9"/>
          <p:cNvSpPr txBox="1"/>
          <p:nvPr/>
        </p:nvSpPr>
        <p:spPr>
          <a:xfrm>
            <a:off x="5566387" y="2321306"/>
            <a:ext cx="1341826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目標市場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35" name="Google Shape;335;p9"/>
          <p:cNvSpPr txBox="1"/>
          <p:nvPr/>
        </p:nvSpPr>
        <p:spPr>
          <a:xfrm>
            <a:off x="5360344" y="3090752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對健康意識高、追求天然食品的消費者。進行重點銷售</a:t>
            </a:r>
            <a:endParaRPr sz="1600" dirty="0">
              <a:solidFill>
                <a:srgbClr val="3F3F3F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grpSp>
        <p:nvGrpSpPr>
          <p:cNvPr id="336" name="Google Shape;336;p9"/>
          <p:cNvGrpSpPr/>
          <p:nvPr/>
        </p:nvGrpSpPr>
        <p:grpSpPr>
          <a:xfrm>
            <a:off x="8975362" y="2943314"/>
            <a:ext cx="2031896" cy="2422770"/>
            <a:chOff x="2042510" y="2336934"/>
            <a:chExt cx="8042118" cy="7430506"/>
          </a:xfrm>
        </p:grpSpPr>
        <p:sp>
          <p:nvSpPr>
            <p:cNvPr id="337" name="Google Shape;337;p9"/>
            <p:cNvSpPr/>
            <p:nvPr/>
          </p:nvSpPr>
          <p:spPr>
            <a:xfrm>
              <a:off x="2042510" y="2336934"/>
              <a:ext cx="8042118" cy="7430506"/>
            </a:xfrm>
            <a:prstGeom prst="roundRect">
              <a:avLst>
                <a:gd name="adj" fmla="val 0"/>
              </a:avLst>
            </a:prstGeom>
            <a:solidFill>
              <a:schemeClr val="lt2">
                <a:alpha val="49803"/>
              </a:scheme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18850" tIns="59425" rIns="118850" bIns="59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4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pic>
          <p:nvPicPr>
            <p:cNvPr id="338" name="Google Shape;338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>
              <a:off x="9149161" y="4761753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9" descr="黑暗中的月亮&#10;&#10;中度可信度描述已自动生成"/>
            <p:cNvPicPr preferRelativeResize="0"/>
            <p:nvPr/>
          </p:nvPicPr>
          <p:blipFill rotWithShape="1">
            <a:blip r:embed="rId3">
              <a:alphaModFix amt="42000"/>
            </a:blip>
            <a:srcRect/>
            <a:stretch/>
          </p:blipFill>
          <p:spPr>
            <a:xfrm flipH="1">
              <a:off x="2110828" y="2985395"/>
              <a:ext cx="935467" cy="13968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0" name="Google Shape;340;p9"/>
          <p:cNvGrpSpPr/>
          <p:nvPr/>
        </p:nvGrpSpPr>
        <p:grpSpPr>
          <a:xfrm>
            <a:off x="8955418" y="2300054"/>
            <a:ext cx="2071785" cy="429404"/>
            <a:chOff x="1030191" y="3365823"/>
            <a:chExt cx="2640245" cy="429404"/>
          </a:xfrm>
        </p:grpSpPr>
        <p:sp>
          <p:nvSpPr>
            <p:cNvPr id="341" name="Google Shape;341;p9"/>
            <p:cNvSpPr/>
            <p:nvPr/>
          </p:nvSpPr>
          <p:spPr>
            <a:xfrm rot="5400000">
              <a:off x="2135611" y="2260402"/>
              <a:ext cx="429404" cy="2640245"/>
            </a:xfrm>
            <a:prstGeom prst="plaque">
              <a:avLst>
                <a:gd name="adj" fmla="val 18675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 rot="5400000">
              <a:off x="2161752" y="2303010"/>
              <a:ext cx="377122" cy="2565371"/>
            </a:xfrm>
            <a:prstGeom prst="plaque">
              <a:avLst>
                <a:gd name="adj" fmla="val 18675"/>
              </a:avLst>
            </a:prstGeom>
            <a:noFill/>
            <a:ln w="9525" cap="flat" cmpd="sng">
              <a:solidFill>
                <a:srgbClr val="FCFCF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8625" tIns="39300" rIns="78625" bIns="393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endParaRPr>
            </a:p>
          </p:txBody>
        </p:sp>
      </p:grpSp>
      <p:sp>
        <p:nvSpPr>
          <p:cNvPr id="344" name="Google Shape;344;p9"/>
          <p:cNvSpPr txBox="1"/>
          <p:nvPr/>
        </p:nvSpPr>
        <p:spPr>
          <a:xfrm>
            <a:off x="9380750" y="2321306"/>
            <a:ext cx="1221120" cy="387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625" tIns="39300" rIns="78625" bIns="393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000" b="1" dirty="0">
                <a:solidFill>
                  <a:srgbClr val="FCFCFC"/>
                </a:solidFill>
                <a:latin typeface="SimSun"/>
                <a:ea typeface="SimSun"/>
                <a:cs typeface="SimSun"/>
                <a:sym typeface="SimSun"/>
              </a:rPr>
              <a:t>市場定位</a:t>
            </a:r>
            <a:endParaRPr sz="2000" b="1" dirty="0">
              <a:solidFill>
                <a:srgbClr val="FCFCFC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45" name="Google Shape;345;p9"/>
          <p:cNvSpPr txBox="1"/>
          <p:nvPr/>
        </p:nvSpPr>
        <p:spPr>
          <a:xfrm>
            <a:off x="9114354" y="3090752"/>
            <a:ext cx="1753913" cy="21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</a:pPr>
            <a:r>
              <a:rPr lang="zh-TW" altLang="en-US" sz="1600" dirty="0">
                <a:solidFill>
                  <a:srgbClr val="3F3F3F"/>
                </a:solidFill>
                <a:latin typeface="SimSun"/>
                <a:ea typeface="SimSun"/>
                <a:cs typeface="SimSun"/>
                <a:sym typeface="SimSun"/>
              </a:rPr>
              <a:t>獨特的藥草茶飲店、客製化的飲品、舒適的用餐環境</a:t>
            </a:r>
            <a:endParaRPr dirty="0"/>
          </a:p>
        </p:txBody>
      </p:sp>
      <p:sp>
        <p:nvSpPr>
          <p:cNvPr id="346" name="Google Shape;346;p9"/>
          <p:cNvSpPr txBox="1">
            <a:spLocks noGrp="1"/>
          </p:cNvSpPr>
          <p:nvPr>
            <p:ph type="body" idx="1"/>
          </p:nvPr>
        </p:nvSpPr>
        <p:spPr>
          <a:xfrm>
            <a:off x="5140455" y="739488"/>
            <a:ext cx="19111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F53"/>
              </a:buClr>
              <a:buSzPts val="2800"/>
              <a:buFont typeface="Arial"/>
              <a:buNone/>
            </a:pPr>
            <a:r>
              <a:rPr lang="zh-TW" altLang="en-US" dirty="0"/>
              <a:t>市場分析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0575652"/>
      </p:ext>
    </p:extLst>
  </p:cSld>
  <p:clrMapOvr>
    <a:masterClrMapping/>
  </p:clrMapOvr>
</p:sld>
</file>

<file path=ppt/theme/theme1.xml><?xml version="1.0" encoding="utf-8"?>
<a:theme xmlns:a="http://schemas.openxmlformats.org/drawingml/2006/main" name="51PPT模板网   www.51pptmoban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E2F53"/>
      </a:accent1>
      <a:accent2>
        <a:srgbClr val="315C68"/>
      </a:accent2>
      <a:accent3>
        <a:srgbClr val="F1A3A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1305</Words>
  <Application>Microsoft Office PowerPoint</Application>
  <PresentationFormat>寬螢幕</PresentationFormat>
  <Paragraphs>178</Paragraphs>
  <Slides>48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5" baseType="lpstr">
      <vt:lpstr>SimSun</vt:lpstr>
      <vt:lpstr>標楷體</vt:lpstr>
      <vt:lpstr>Arial</vt:lpstr>
      <vt:lpstr>Calibri</vt:lpstr>
      <vt:lpstr>Times New Roman</vt:lpstr>
      <vt:lpstr>Wingdings</vt:lpstr>
      <vt:lpstr>51PPT模板网   www.51pptmoban.com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新奇</dc:creator>
  <cp:lastModifiedBy>若蓁 徐</cp:lastModifiedBy>
  <cp:revision>20</cp:revision>
  <dcterms:created xsi:type="dcterms:W3CDTF">2022-06-27T09:15:01Z</dcterms:created>
  <dcterms:modified xsi:type="dcterms:W3CDTF">2024-05-23T11:55:33Z</dcterms:modified>
</cp:coreProperties>
</file>